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7" r:id="rId4"/>
  </p:sldMasterIdLst>
  <p:notesMasterIdLst>
    <p:notesMasterId r:id="rId70"/>
  </p:notesMasterIdLst>
  <p:handoutMasterIdLst>
    <p:handoutMasterId r:id="rId71"/>
  </p:handoutMasterIdLst>
  <p:sldIdLst>
    <p:sldId id="1865" r:id="rId5"/>
    <p:sldId id="2012" r:id="rId6"/>
    <p:sldId id="2014" r:id="rId7"/>
    <p:sldId id="1949" r:id="rId8"/>
    <p:sldId id="1867" r:id="rId9"/>
    <p:sldId id="1879" r:id="rId10"/>
    <p:sldId id="1950" r:id="rId11"/>
    <p:sldId id="1946" r:id="rId12"/>
    <p:sldId id="2011" r:id="rId13"/>
    <p:sldId id="1947" r:id="rId14"/>
    <p:sldId id="1951" r:id="rId15"/>
    <p:sldId id="1953" r:id="rId16"/>
    <p:sldId id="1954" r:id="rId17"/>
    <p:sldId id="1955" r:id="rId18"/>
    <p:sldId id="1956" r:id="rId19"/>
    <p:sldId id="1957" r:id="rId20"/>
    <p:sldId id="1958" r:id="rId21"/>
    <p:sldId id="1959" r:id="rId22"/>
    <p:sldId id="1960" r:id="rId23"/>
    <p:sldId id="1881" r:id="rId24"/>
    <p:sldId id="1961" r:id="rId25"/>
    <p:sldId id="1964" r:id="rId26"/>
    <p:sldId id="1963" r:id="rId27"/>
    <p:sldId id="1965" r:id="rId28"/>
    <p:sldId id="1966" r:id="rId29"/>
    <p:sldId id="1971" r:id="rId30"/>
    <p:sldId id="1968" r:id="rId31"/>
    <p:sldId id="1972" r:id="rId32"/>
    <p:sldId id="1973" r:id="rId33"/>
    <p:sldId id="1975" r:id="rId34"/>
    <p:sldId id="1967" r:id="rId35"/>
    <p:sldId id="1974" r:id="rId36"/>
    <p:sldId id="1970" r:id="rId37"/>
    <p:sldId id="1976" r:id="rId38"/>
    <p:sldId id="1911" r:id="rId39"/>
    <p:sldId id="1977" r:id="rId40"/>
    <p:sldId id="1978" r:id="rId41"/>
    <p:sldId id="1982" r:id="rId42"/>
    <p:sldId id="1980" r:id="rId43"/>
    <p:sldId id="1981" r:id="rId44"/>
    <p:sldId id="2003" r:id="rId45"/>
    <p:sldId id="2005" r:id="rId46"/>
    <p:sldId id="2006" r:id="rId47"/>
    <p:sldId id="2007" r:id="rId48"/>
    <p:sldId id="2009" r:id="rId49"/>
    <p:sldId id="2008" r:id="rId50"/>
    <p:sldId id="1979" r:id="rId51"/>
    <p:sldId id="1983" r:id="rId52"/>
    <p:sldId id="2010" r:id="rId53"/>
    <p:sldId id="1986" r:id="rId54"/>
    <p:sldId id="1987" r:id="rId55"/>
    <p:sldId id="1984" r:id="rId56"/>
    <p:sldId id="2002" r:id="rId57"/>
    <p:sldId id="1985" r:id="rId58"/>
    <p:sldId id="1989" r:id="rId59"/>
    <p:sldId id="1990" r:id="rId60"/>
    <p:sldId id="1991" r:id="rId61"/>
    <p:sldId id="1994" r:id="rId62"/>
    <p:sldId id="1992" r:id="rId63"/>
    <p:sldId id="1993" r:id="rId64"/>
    <p:sldId id="1995" r:id="rId65"/>
    <p:sldId id="1996" r:id="rId66"/>
    <p:sldId id="2001" r:id="rId67"/>
    <p:sldId id="2000" r:id="rId68"/>
    <p:sldId id="1877" r:id="rId6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2012"/>
            <p14:sldId id="2014"/>
            <p14:sldId id="1949"/>
            <p14:sldId id="1867"/>
            <p14:sldId id="1879"/>
            <p14:sldId id="1950"/>
            <p14:sldId id="1946"/>
            <p14:sldId id="2011"/>
            <p14:sldId id="1947"/>
            <p14:sldId id="1951"/>
            <p14:sldId id="1953"/>
            <p14:sldId id="1954"/>
            <p14:sldId id="1955"/>
            <p14:sldId id="1956"/>
            <p14:sldId id="1957"/>
            <p14:sldId id="1958"/>
            <p14:sldId id="1959"/>
            <p14:sldId id="1960"/>
            <p14:sldId id="1881"/>
            <p14:sldId id="1961"/>
            <p14:sldId id="1964"/>
            <p14:sldId id="1963"/>
            <p14:sldId id="1965"/>
            <p14:sldId id="1966"/>
            <p14:sldId id="1971"/>
            <p14:sldId id="1968"/>
            <p14:sldId id="1972"/>
            <p14:sldId id="1973"/>
            <p14:sldId id="1975"/>
            <p14:sldId id="1967"/>
            <p14:sldId id="1974"/>
            <p14:sldId id="1970"/>
            <p14:sldId id="1976"/>
            <p14:sldId id="1911"/>
            <p14:sldId id="1977"/>
            <p14:sldId id="1978"/>
            <p14:sldId id="1982"/>
            <p14:sldId id="1980"/>
            <p14:sldId id="1981"/>
            <p14:sldId id="2003"/>
            <p14:sldId id="2005"/>
            <p14:sldId id="2006"/>
            <p14:sldId id="2007"/>
            <p14:sldId id="2009"/>
            <p14:sldId id="2008"/>
            <p14:sldId id="1979"/>
            <p14:sldId id="1983"/>
            <p14:sldId id="2010"/>
            <p14:sldId id="1986"/>
            <p14:sldId id="1987"/>
            <p14:sldId id="1984"/>
            <p14:sldId id="2002"/>
            <p14:sldId id="1985"/>
            <p14:sldId id="1989"/>
            <p14:sldId id="1990"/>
            <p14:sldId id="1991"/>
            <p14:sldId id="1994"/>
            <p14:sldId id="1992"/>
            <p14:sldId id="1993"/>
            <p14:sldId id="1995"/>
            <p14:sldId id="1996"/>
            <p14:sldId id="2001"/>
            <p14:sldId id="2000"/>
            <p14:sldId id="18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68"/>
    <a:srgbClr val="FFFF00"/>
    <a:srgbClr val="FF2625"/>
    <a:srgbClr val="007788"/>
    <a:srgbClr val="297C2A"/>
    <a:srgbClr val="FE4387"/>
    <a:srgbClr val="F69000"/>
    <a:srgbClr val="01C2D1"/>
    <a:srgbClr val="D6D734"/>
    <a:srgbClr val="3B2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4641" autoAdjust="0"/>
  </p:normalViewPr>
  <p:slideViewPr>
    <p:cSldViewPr snapToGrid="0">
      <p:cViewPr varScale="1">
        <p:scale>
          <a:sx n="106" d="100"/>
          <a:sy n="106" d="100"/>
        </p:scale>
        <p:origin x="120" y="180"/>
      </p:cViewPr>
      <p:guideLst>
        <p:guide orient="horz" pos="2184"/>
        <p:guide pos="552"/>
        <p:guide pos="7200"/>
        <p:guide pos="4368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pPr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71" indent="-2857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79" indent="-22857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31" indent="-22857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83" indent="-22857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34" indent="-2285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86" indent="-2285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638" indent="-2285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89" indent="-2285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1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2065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0036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0940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2065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8066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8066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806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4213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8066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8066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80667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8330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5151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6659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51231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2209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63540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806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20652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477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8690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75065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2231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5328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1102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2416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4463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811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64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657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009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6544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264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850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733417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71" indent="-2857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79" indent="-22857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31" indent="-22857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83" indent="-228576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34" indent="-2285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86" indent="-2285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638" indent="-2285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89" indent="-22857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65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43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9901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545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060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1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pPr/>
              <a:t>10/22/2025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10/22/2025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audio" Target="../media/audio1.wav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audio" Target="../media/audio1.wav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audio" Target="../media/audio1.wav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3802471" y="1039413"/>
            <a:ext cx="7622931" cy="4615961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 txBox="1">
            <a:spLocks/>
          </p:cNvSpPr>
          <p:nvPr/>
        </p:nvSpPr>
        <p:spPr>
          <a:xfrm>
            <a:off x="3967306" y="2188315"/>
            <a:ext cx="8224694" cy="29487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h-TH" sz="6000" dirty="0">
                <a:solidFill>
                  <a:schemeClr val="accent4"/>
                </a:solidFill>
                <a:latin typeface="Cordia New" pitchFamily="34" charset="-34"/>
                <a:cs typeface="Cordia New" pitchFamily="34" charset="-34"/>
              </a:rPr>
              <a:t>คู่มือการทำงาน </a:t>
            </a:r>
            <a:r>
              <a:rPr lang="en-US" sz="6000" dirty="0">
                <a:solidFill>
                  <a:schemeClr val="accent4"/>
                </a:solidFill>
                <a:latin typeface="Cordia New" pitchFamily="34" charset="-34"/>
                <a:cs typeface="Cordia New" pitchFamily="34" charset="-34"/>
              </a:rPr>
              <a:t>Epicor ERP</a:t>
            </a:r>
            <a:br>
              <a:rPr lang="en-US" sz="6000" dirty="0">
                <a:solidFill>
                  <a:schemeClr val="accent4"/>
                </a:solidFill>
                <a:latin typeface="Cordia New" pitchFamily="34" charset="-34"/>
                <a:cs typeface="Cordia New" pitchFamily="34" charset="-34"/>
              </a:rPr>
            </a:br>
            <a:r>
              <a:rPr lang="th-TH" sz="6000" dirty="0">
                <a:solidFill>
                  <a:schemeClr val="accent2"/>
                </a:solidFill>
                <a:latin typeface="Cordia New" pitchFamily="34" charset="-34"/>
                <a:cs typeface="Cordia New" pitchFamily="34" charset="-34"/>
              </a:rPr>
              <a:t>ระบบตรวจ-ปล่อย สินค้า</a:t>
            </a:r>
            <a:r>
              <a:rPr lang="th-TH" sz="6000" dirty="0">
                <a:solidFill>
                  <a:schemeClr val="accent4"/>
                </a:solidFill>
                <a:latin typeface="Cordia New" pitchFamily="34" charset="-34"/>
                <a:cs typeface="Cordia New" pitchFamily="34" charset="-34"/>
              </a:rPr>
              <a:t/>
            </a:r>
            <a:br>
              <a:rPr lang="th-TH" sz="6000" dirty="0">
                <a:solidFill>
                  <a:schemeClr val="accent4"/>
                </a:solidFill>
                <a:latin typeface="Cordia New" pitchFamily="34" charset="-34"/>
                <a:cs typeface="Cordia New" pitchFamily="34" charset="-34"/>
              </a:rPr>
            </a:br>
            <a:r>
              <a:rPr lang="th-TH" sz="6000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ฝ่ายควบคุมคุณภาพ เทคนิค</a:t>
            </a:r>
            <a:endParaRPr lang="th-TH" sz="6000" dirty="0">
              <a:solidFill>
                <a:schemeClr val="accent5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974" y="4545620"/>
            <a:ext cx="2141035" cy="20607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66839344-185E-41C8-994C-A1BD976E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0" y="0"/>
            <a:ext cx="6477000" cy="1189038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Hello.. Epicor</a:t>
            </a:r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71" t="27925" r="8689" b="3243"/>
          <a:stretch/>
        </p:blipFill>
        <p:spPr>
          <a:xfrm>
            <a:off x="6766423" y="394139"/>
            <a:ext cx="5173329" cy="4745421"/>
          </a:xfrm>
          <a:prstGeom prst="flowChartAlternateProcess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 txBox="1">
            <a:spLocks/>
          </p:cNvSpPr>
          <p:nvPr/>
        </p:nvSpPr>
        <p:spPr>
          <a:xfrm>
            <a:off x="4250" y="33781"/>
            <a:ext cx="5334000" cy="1189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Setup Inspector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063" t="13730" r="2820" b="52412"/>
          <a:stretch/>
        </p:blipFill>
        <p:spPr>
          <a:xfrm>
            <a:off x="407388" y="3629332"/>
            <a:ext cx="6277099" cy="1794006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378373" y="1148562"/>
            <a:ext cx="6448096" cy="2398679"/>
          </a:xfrm>
        </p:spPr>
        <p:txBody>
          <a:bodyPr wrap="square" anchor="t">
            <a:noAutofit/>
          </a:bodyPr>
          <a:lstStyle/>
          <a:p>
            <a:pPr marL="0" lvl="1" indent="0">
              <a:buNone/>
            </a:pPr>
            <a:r>
              <a:rPr lang="th-TH" altLang="en-US" sz="4400" b="1" dirty="0">
                <a:latin typeface="Cordia New" pitchFamily="34" charset="-34"/>
                <a:cs typeface="Cordia New" pitchFamily="34" charset="-34"/>
              </a:rPr>
              <a:t>ไปที่</a:t>
            </a:r>
            <a:r>
              <a:rPr lang="en-US" altLang="en-US" sz="4400" b="1" dirty="0">
                <a:latin typeface="Cordia New" pitchFamily="34" charset="-34"/>
                <a:cs typeface="Cordia New" pitchFamily="34" charset="-34"/>
              </a:rPr>
              <a:t> </a:t>
            </a:r>
          </a:p>
          <a:p>
            <a:pPr lvl="1"/>
            <a:r>
              <a:rPr lang="en-US" altLang="en-US" sz="4400" b="1" dirty="0">
                <a:latin typeface="Cordia New" pitchFamily="34" charset="-34"/>
                <a:cs typeface="Cordia New" pitchFamily="34" charset="-34"/>
              </a:rPr>
              <a:t>Click </a:t>
            </a:r>
            <a:r>
              <a:rPr lang="th-TH" altLang="en-US" sz="4400" b="1" dirty="0"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en-US" altLang="en-US" sz="4400" b="1" dirty="0">
                <a:latin typeface="Cordia New" pitchFamily="34" charset="-34"/>
                <a:cs typeface="Cordia New" pitchFamily="34" charset="-34"/>
              </a:rPr>
              <a:t>Inspector </a:t>
            </a:r>
            <a:r>
              <a:rPr lang="th-TH" altLang="en-US" sz="4400" b="1" dirty="0">
                <a:latin typeface="Cordia New" pitchFamily="34" charset="-34"/>
                <a:cs typeface="Cordia New" pitchFamily="34" charset="-34"/>
              </a:rPr>
              <a:t>เพื่อ </a:t>
            </a:r>
            <a:r>
              <a:rPr lang="en-US" altLang="en-US" sz="4400" b="1" dirty="0">
                <a:latin typeface="Cordia New" pitchFamily="34" charset="-34"/>
                <a:cs typeface="Cordia New" pitchFamily="34" charset="-34"/>
              </a:rPr>
              <a:t>Search </a:t>
            </a:r>
            <a:r>
              <a:rPr lang="th-TH" altLang="en-US" sz="4400" b="1" dirty="0">
                <a:latin typeface="Cordia New" pitchFamily="34" charset="-34"/>
                <a:cs typeface="Cordia New" pitchFamily="34" charset="-34"/>
              </a:rPr>
              <a:t>ชื่อ </a:t>
            </a:r>
          </a:p>
          <a:p>
            <a:pPr lvl="1"/>
            <a:r>
              <a:rPr lang="th-TH" altLang="en-US" sz="4400" b="1" dirty="0">
                <a:latin typeface="Cordia New" pitchFamily="34" charset="-34"/>
                <a:cs typeface="Cordia New" pitchFamily="34" charset="-34"/>
              </a:rPr>
              <a:t>เลือกชื่อที่ต้องการ</a:t>
            </a:r>
            <a:endParaRPr lang="en-US" altLang="en-US" sz="4400" b="1" dirty="0">
              <a:latin typeface="Cordia New" pitchFamily="34" charset="-34"/>
              <a:cs typeface="Cordia New" pitchFamily="34" charset="-34"/>
            </a:endParaRPr>
          </a:p>
          <a:p>
            <a:endParaRPr lang="en-US" altLang="en-US" sz="3200" dirty="0"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24278" y="4714904"/>
            <a:ext cx="1496383" cy="550778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50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720663" y="5312980"/>
            <a:ext cx="709447" cy="63062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4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48" t="1997" r="2939" b="24330"/>
          <a:stretch/>
        </p:blipFill>
        <p:spPr>
          <a:xfrm>
            <a:off x="390195" y="940127"/>
            <a:ext cx="5842500" cy="2134151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56756"/>
          <a:stretch/>
        </p:blipFill>
        <p:spPr>
          <a:xfrm>
            <a:off x="5466693" y="3602723"/>
            <a:ext cx="6267513" cy="1978270"/>
          </a:xfrm>
          <a:prstGeom prst="round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 txBox="1">
            <a:spLocks/>
          </p:cNvSpPr>
          <p:nvPr/>
        </p:nvSpPr>
        <p:spPr>
          <a:xfrm>
            <a:off x="4250" y="33781"/>
            <a:ext cx="5334000" cy="1189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Setup Inspector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630621" y="3342290"/>
            <a:ext cx="4367048" cy="2569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5975132" y="1542700"/>
            <a:ext cx="6448096" cy="14842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th-TH" altLang="en-US" sz="44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เมื่อเลือกแล้ว จะปรากฏชื่อที่เลือก 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h-TH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กด </a:t>
            </a:r>
            <a:r>
              <a:rPr kumimoji="0" lang="en-US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sav</a:t>
            </a:r>
            <a:r>
              <a:rPr kumimoji="0" lang="th-TH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ที่มุมบนด้านซ้าย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767256" y="3957145"/>
            <a:ext cx="3032234" cy="1587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h-TH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สามารถกดแถบ</a:t>
            </a:r>
            <a:r>
              <a:rPr kumimoji="0" lang="th-TH" altLang="en-US" sz="4400" b="1" i="0" u="none" strike="noStrike" kern="1200" cap="none" spc="0" normalizeH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 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4400" b="1" noProof="0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List </a:t>
            </a:r>
            <a:r>
              <a:rPr lang="th-TH" altLang="en-US" sz="4400" b="1" noProof="0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เพื่อดูรายชื่อ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6526923" y="630620"/>
            <a:ext cx="5376042" cy="2112579"/>
          </a:xfrm>
          <a:prstGeom prst="wedgeRoundRectCallout">
            <a:avLst>
              <a:gd name="adj1" fmla="val -64235"/>
              <a:gd name="adj2" fmla="val 49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007244" y="1022439"/>
            <a:ext cx="4722301" cy="1389686"/>
          </a:xfrm>
        </p:spPr>
        <p:txBody>
          <a:bodyPr wrap="square" anchor="t">
            <a:noAutofit/>
          </a:bodyPr>
          <a:lstStyle/>
          <a:p>
            <a:r>
              <a:rPr lang="th-TH" altLang="en-US" sz="4000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เมื่อเลือกรายชื่อที่ต้องการ</a:t>
            </a:r>
          </a:p>
          <a:p>
            <a:r>
              <a:rPr lang="th-TH" altLang="en-US" sz="4000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กด</a:t>
            </a:r>
            <a:r>
              <a:rPr lang="en-US" altLang="en-US" sz="4000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Save</a:t>
            </a:r>
            <a:r>
              <a:rPr lang="th-TH" altLang="en-US" sz="4000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ที่มุมบนขวา</a:t>
            </a:r>
            <a:endParaRPr lang="en-US" altLang="en-US" sz="4000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6853" y="1097321"/>
            <a:ext cx="668741" cy="745127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50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928990" y="1322422"/>
            <a:ext cx="790627" cy="65650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4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980443" y="1797269"/>
            <a:ext cx="6255929" cy="3621623"/>
          </a:xfrm>
          <a:prstGeom prst="flowChartProcess">
            <a:avLst/>
          </a:prstGeom>
          <a:solidFill>
            <a:schemeClr val="accent4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A302849-2A9A-47A4-A0EB-5A3FA8BE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55" y="2402871"/>
            <a:ext cx="5780690" cy="2247956"/>
          </a:xfrm>
        </p:spPr>
        <p:txBody>
          <a:bodyPr>
            <a:noAutofit/>
          </a:bodyPr>
          <a:lstStyle/>
          <a:p>
            <a:r>
              <a:rPr lang="en-US" sz="7200" dirty="0"/>
              <a:t>Part</a:t>
            </a:r>
            <a:br>
              <a:rPr lang="en-US" sz="7200" dirty="0"/>
            </a:br>
            <a:r>
              <a:rPr lang="en-US" sz="7200" dirty="0"/>
              <a:t>on Hand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8960" y="3734456"/>
            <a:ext cx="2714517" cy="26269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4177862" cy="6936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Part on Hand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79" y="725214"/>
            <a:ext cx="5262749" cy="5569004"/>
          </a:xfrm>
          <a:prstGeom prst="foldedCorner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6511158" y="2002220"/>
            <a:ext cx="5391808" cy="256978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6605752" y="2283681"/>
            <a:ext cx="5108028" cy="195724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h-TH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ไปที่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Menu --&gt;  SU</a:t>
            </a:r>
            <a:r>
              <a:rPr kumimoji="0" lang="en-US" altLang="en-US" sz="40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 </a:t>
            </a:r>
            <a:r>
              <a:rPr kumimoji="0" lang="en-US" altLang="en-US" sz="4000" b="1" i="0" u="none" strike="noStrike" kern="1200" cap="none" spc="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Dashbord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 </a:t>
            </a:r>
            <a:endParaRPr kumimoji="0" lang="th-TH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--&gt;</a:t>
            </a:r>
            <a:r>
              <a:rPr kumimoji="0" lang="th-TH" altLang="en-US" sz="40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 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SU</a:t>
            </a:r>
            <a:r>
              <a:rPr kumimoji="0" lang="en-US" altLang="en-US" sz="40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ea typeface="+mn-ea"/>
                <a:cs typeface="Cordia New" pitchFamily="34" charset="-34"/>
              </a:rPr>
              <a:t> Part on Hand</a:t>
            </a: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dia News" panose="020B0304020202020204" pitchFamily="34" charset="-34"/>
              <a:ea typeface="+mn-ea"/>
              <a:cs typeface="Cordia News" panose="020B0304020202020204" pitchFamily="34" charset="-3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43627" y="4809497"/>
            <a:ext cx="1669807" cy="377358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3906" y="2770490"/>
            <a:ext cx="1417556" cy="361591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970367" y="1505106"/>
            <a:ext cx="1081454" cy="497115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08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4177862" cy="6936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Part on Hand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6791118" y="1001616"/>
            <a:ext cx="5286704" cy="457200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6880456" y="644066"/>
            <a:ext cx="5108028" cy="4889629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ไปที่</a:t>
            </a: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Warehouse 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h-TH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เลือกคลัง </a:t>
            </a: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th-TH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h-TH" altLang="en-US" sz="40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rdia New" pitchFamily="34" charset="-34"/>
                <a:cs typeface="Cordia New" pitchFamily="34" charset="-34"/>
              </a:rPr>
              <a:t> </a:t>
            </a: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- </a:t>
            </a:r>
            <a:r>
              <a:rPr lang="th-TH" altLang="en-US" sz="40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“คลังตรวจสอบ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QA WIP </a:t>
            </a:r>
            <a:r>
              <a:rPr lang="th-TH" altLang="en-US" sz="40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ซอส”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altLang="en-US" sz="4000" b="1" noProof="0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   กรณีเป็นสินค้า </a:t>
            </a:r>
            <a:r>
              <a:rPr lang="en-US" altLang="en-US" sz="4000" b="1" noProof="0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WIP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th-TH" altLang="en-US" sz="40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“คลังตรวจสอบ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QA FG </a:t>
            </a:r>
            <a:r>
              <a:rPr lang="th-TH" altLang="en-US" sz="40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ซอส”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   กรณีเป็นสินค้าสำเร็จรูป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0071"/>
          <a:stretch/>
        </p:blipFill>
        <p:spPr>
          <a:xfrm>
            <a:off x="527539" y="693682"/>
            <a:ext cx="5465777" cy="270199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940777" y="2444262"/>
            <a:ext cx="3125521" cy="334107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9" y="3467687"/>
            <a:ext cx="5555957" cy="314413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142927" y="5146253"/>
            <a:ext cx="3323492" cy="139522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08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4177862" cy="6936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Part on Hand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5738648" y="425669"/>
            <a:ext cx="6227380" cy="233329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6038193" y="567560"/>
            <a:ext cx="5628291" cy="234906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เมื่อเลือกคลังแล้ว </a:t>
            </a:r>
            <a:r>
              <a:rPr lang="en-US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 จะขึ้นรายการสินค้าที่อยู่ในคลังสินค้าเพื่อรอผลก่อนการปล่อยสินค้าเพื่อติดฉลากหรือโหลดสินค้า</a:t>
            </a:r>
            <a:endParaRPr lang="en-US" altLang="en-US" sz="36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21" y="632181"/>
            <a:ext cx="3400096" cy="22844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473874" y="990398"/>
            <a:ext cx="580293" cy="25198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013" y="585087"/>
            <a:ext cx="616194" cy="471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4057" r="12280"/>
          <a:stretch/>
        </p:blipFill>
        <p:spPr>
          <a:xfrm>
            <a:off x="402507" y="3327384"/>
            <a:ext cx="11563521" cy="249993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02507" y="4005411"/>
            <a:ext cx="11625370" cy="1992428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08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4177862" cy="6936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Part on Hand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246993" y="4528330"/>
            <a:ext cx="11719034" cy="186660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246993" y="4245774"/>
            <a:ext cx="11719034" cy="219898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นอกจากนี้ ยังสามารถค้นหาเพิ่มเติมโดยใช้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Code /Batch/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วันที่ผลิต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(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วันที่เข้าคลัง)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ของสินค้าหรือใช้ชื่อสินค้าโดยคลิกที่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Part</a:t>
            </a:r>
            <a:r>
              <a:rPr lang="th-TH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 /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Lot Number</a:t>
            </a:r>
            <a:r>
              <a:rPr lang="th-TH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 /วันที่เข้าคลัง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เพื่อค้นหาสินค้าให้เฉพาะเจาะจงมากขึ้น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 (Lot Number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ต้องมีเลขพาเลขระบุด้วย)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32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24" y="920272"/>
            <a:ext cx="8871916" cy="326121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57405" y="2319041"/>
            <a:ext cx="3364726" cy="58393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9" name="Oval 8"/>
          <p:cNvSpPr/>
          <p:nvPr/>
        </p:nvSpPr>
        <p:spPr>
          <a:xfrm>
            <a:off x="2088932" y="2893563"/>
            <a:ext cx="3364725" cy="58393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383012" y="2258916"/>
            <a:ext cx="3364726" cy="58393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08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4177862" cy="6936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Part on Hand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68014" y="4225159"/>
            <a:ext cx="4004441" cy="2270234"/>
          </a:xfrm>
          <a:prstGeom prst="rightArrow">
            <a:avLst/>
          </a:prstGeom>
          <a:solidFill>
            <a:schemeClr val="accent3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268015" y="4761187"/>
            <a:ext cx="4288219" cy="83557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ตัวอย่าง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ค้นหาโดยใช้ </a:t>
            </a:r>
            <a:r>
              <a:rPr lang="en-US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Code </a:t>
            </a: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สินค้า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7935310" y="940677"/>
            <a:ext cx="3652345" cy="2270234"/>
          </a:xfrm>
          <a:prstGeom prst="leftArrow">
            <a:avLst/>
          </a:prstGeom>
          <a:solidFill>
            <a:schemeClr val="accent3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313686" y="1492469"/>
            <a:ext cx="3636578" cy="83557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ตัวอย่าง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ค้นหาโดยใช้ </a:t>
            </a:r>
            <a:r>
              <a:rPr lang="en-US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Batch</a:t>
            </a: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007"/>
          <a:stretch/>
        </p:blipFill>
        <p:spPr>
          <a:xfrm>
            <a:off x="268014" y="765941"/>
            <a:ext cx="7488153" cy="30401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2686" y="1648811"/>
            <a:ext cx="2194137" cy="437491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362099" y="2086302"/>
            <a:ext cx="709447" cy="63062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26" y="3523594"/>
            <a:ext cx="7183538" cy="326123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198703" y="3701966"/>
            <a:ext cx="2767956" cy="520868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651169" y="4222834"/>
            <a:ext cx="793528" cy="74623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8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4177862" cy="6936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Part on Hand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9080938" y="1008993"/>
            <a:ext cx="2758965" cy="2695904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9149254" y="488731"/>
            <a:ext cx="2674884" cy="2632842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เมื่อต้องการ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ข้อมูลเพื่อใช้งาน 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สามารถแสดงผล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เป็น </a:t>
            </a:r>
            <a:r>
              <a:rPr lang="en-US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Excel </a:t>
            </a: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ได้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b="16628"/>
          <a:stretch>
            <a:fillRect/>
          </a:stretch>
        </p:blipFill>
        <p:spPr>
          <a:xfrm>
            <a:off x="3168870" y="4234925"/>
            <a:ext cx="8710510" cy="2260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236483" y="4162098"/>
            <a:ext cx="2837793" cy="2443654"/>
          </a:xfrm>
          <a:prstGeom prst="upArrowCallout">
            <a:avLst>
              <a:gd name="adj1" fmla="val 23630"/>
              <a:gd name="adj2" fmla="val 25000"/>
              <a:gd name="adj3" fmla="val 25000"/>
              <a:gd name="adj4" fmla="val 64977"/>
            </a:avLst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315311" y="4303986"/>
            <a:ext cx="2758965" cy="2254469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ขวา</a:t>
            </a: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ที่รายการสินค้า 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u="sng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Copy to Excel</a:t>
            </a:r>
            <a:endParaRPr lang="th-TH" altLang="en-US" sz="3200" b="1" u="sng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9644" b="9995"/>
          <a:stretch/>
        </p:blipFill>
        <p:spPr>
          <a:xfrm>
            <a:off x="315311" y="1125935"/>
            <a:ext cx="8517182" cy="30054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0742" y="2866600"/>
            <a:ext cx="1362903" cy="3925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676997" y="3296446"/>
            <a:ext cx="756746" cy="78827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8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/>
          <p:cNvSpPr/>
          <p:nvPr/>
        </p:nvSpPr>
        <p:spPr>
          <a:xfrm>
            <a:off x="232246" y="985934"/>
            <a:ext cx="7788165" cy="2948151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2605" y="1804017"/>
            <a:ext cx="8497614" cy="2184894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accent3"/>
                </a:solidFill>
              </a:rPr>
              <a:t>Nonconformance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2414" y="3052028"/>
            <a:ext cx="3257550" cy="31623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692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869533"/>
              </p:ext>
            </p:extLst>
          </p:nvPr>
        </p:nvGraphicFramePr>
        <p:xfrm>
          <a:off x="1621558" y="313478"/>
          <a:ext cx="9233547" cy="5974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7371">
                  <a:extLst>
                    <a:ext uri="{9D8B030D-6E8A-4147-A177-3AD203B41FA5}">
                      <a16:colId xmlns:a16="http://schemas.microsoft.com/office/drawing/2014/main" val="70911569"/>
                    </a:ext>
                  </a:extLst>
                </a:gridCol>
                <a:gridCol w="7376176">
                  <a:extLst>
                    <a:ext uri="{9D8B030D-6E8A-4147-A177-3AD203B41FA5}">
                      <a16:colId xmlns:a16="http://schemas.microsoft.com/office/drawing/2014/main" val="1097745402"/>
                    </a:ext>
                  </a:extLst>
                </a:gridCol>
              </a:tblGrid>
              <a:tr h="9623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zh-CN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กระบวนการ</a:t>
                      </a:r>
                      <a:r>
                        <a:rPr lang="th-TH" altLang="zh-CN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 </a:t>
                      </a:r>
                      <a:endParaRPr lang="en-US" altLang="zh-CN" sz="2600" b="1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  <a:sym typeface="字魂36号-正文宋楷" panose="02000000000000000000" pitchFamily="2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(Process)</a:t>
                      </a:r>
                      <a:endParaRPr lang="th-TH" altLang="zh-CN" sz="26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ea typeface="字魂36号-正文宋楷" panose="02000000000000000000" pitchFamily="2" charset="-122"/>
                        <a:cs typeface="Cordia New" panose="020B0304020202020204" pitchFamily="34" charset="-34"/>
                        <a:sym typeface="字魂36号-正文宋楷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ISP-03 Final Inspection</a:t>
                      </a:r>
                      <a:endParaRPr lang="th-TH" altLang="zh-CN" sz="2600" dirty="0" smtClean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  <a:sym typeface="字魂36号-正文宋楷" panose="02000000000000000000" pitchFamily="2" charset="-122"/>
                      </a:endParaRPr>
                    </a:p>
                    <a:p>
                      <a:r>
                        <a:rPr lang="th-TH" altLang="zh-CN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การปล่อยสินค้าภายหลังการตรวจสอบ</a:t>
                      </a:r>
                      <a:endParaRPr lang="th-TH" altLang="zh-CN" sz="2600" b="1" dirty="0" smtClean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ea typeface="字魂36号-正文宋楷" panose="02000000000000000000" pitchFamily="2" charset="-122"/>
                        <a:cs typeface="Cordia New" panose="020B0304020202020204" pitchFamily="34" charset="-34"/>
                        <a:sym typeface="字魂36号-正文宋楷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65072"/>
                  </a:ext>
                </a:extLst>
              </a:tr>
              <a:tr h="1599280">
                <a:tc>
                  <a:txBody>
                    <a:bodyPr/>
                    <a:lstStyle/>
                    <a:p>
                      <a:pPr algn="ctr"/>
                      <a:r>
                        <a:rPr lang="th-TH" altLang="zh-CN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ข้อมูลที่</a:t>
                      </a:r>
                      <a:r>
                        <a:rPr lang="th-TH" altLang="zh-CN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ต้องการใช้</a:t>
                      </a:r>
                    </a:p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(</a:t>
                      </a:r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Input)</a:t>
                      </a:r>
                      <a:endParaRPr lang="th-TH" sz="2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Part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Number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ของสินค้า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Batch / Lot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ของสินค้า และวันที่ผลิต 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จำนวนและปริมาณของสินค้า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คลังที่จัดเก็บ และ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Bin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ที่อยู่ของสินค้า</a:t>
                      </a:r>
                      <a:endParaRPr lang="th-TH" sz="2600" b="1" baseline="0" dirty="0" smtClean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06051"/>
                  </a:ext>
                </a:extLst>
              </a:tr>
              <a:tr h="843257">
                <a:tc>
                  <a:txBody>
                    <a:bodyPr/>
                    <a:lstStyle/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ขั้นตอนการย่อย</a:t>
                      </a:r>
                    </a:p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Sub</a:t>
                      </a:r>
                      <a:r>
                        <a:rPr lang="en-US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Process)</a:t>
                      </a:r>
                      <a:endParaRPr lang="th-TH" sz="2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1. ทำ </a:t>
                      </a:r>
                      <a:r>
                        <a:rPr lang="en-US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Nonconformance </a:t>
                      </a: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ได้เลข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Transaction ID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2.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ทำ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Inspection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Processing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เพื่อปล่อยสินค้า (กรณีที่ผ่าน)</a:t>
                      </a:r>
                      <a:endParaRPr lang="en-US" sz="2600" baseline="0" dirty="0" smtClean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02529"/>
                  </a:ext>
                </a:extLst>
              </a:tr>
              <a:tr h="1221269">
                <a:tc>
                  <a:txBody>
                    <a:bodyPr/>
                    <a:lstStyle/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ความเสี่ยง </a:t>
                      </a:r>
                      <a:endParaRPr lang="en-US" sz="26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algn="ctr"/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Risk)</a:t>
                      </a:r>
                      <a:endParaRPr lang="th-TH" sz="2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R1.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Part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ของสินค้าไม่ถูกต้อง</a:t>
                      </a:r>
                    </a:p>
                    <a:p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R2.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Batch / Lot.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หรือ จำนวน ของสินค้าไม่ถูกต้อง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endParaRPr lang="th-TH" sz="2600" baseline="0" dirty="0" smtClean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R3.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เลือกคลังสินค้า และ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Bin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ไม่ถูกต้อง</a:t>
                      </a:r>
                      <a:endParaRPr lang="th-TH" sz="2600" b="1" dirty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40940"/>
                  </a:ext>
                </a:extLst>
              </a:tr>
              <a:tr h="1171465">
                <a:tc>
                  <a:txBody>
                    <a:bodyPr/>
                    <a:lstStyle/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จุด</a:t>
                      </a:r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ควบคุม</a:t>
                      </a:r>
                      <a:endParaRPr lang="en-US" sz="26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algn="ctr"/>
                      <a:r>
                        <a:rPr lang="th-TH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control point)</a:t>
                      </a:r>
                      <a:endParaRPr lang="th-TH" sz="2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FontTx/>
                        <a:buAutoNum type="arabicPeriod"/>
                      </a:pP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ตรวจสอบ</a:t>
                      </a: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ความถูกต้อง</a:t>
                      </a: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</a:t>
                      </a:r>
                      <a:r>
                        <a:rPr lang="en-US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Part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, Batch/Lot.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และจำนวน ให้ถูกต้อง</a:t>
                      </a:r>
                    </a:p>
                    <a:p>
                      <a:pPr marL="514350" indent="-514350">
                        <a:buFontTx/>
                        <a:buAutoNum type="arabicPeriod"/>
                      </a:pP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เลือกคลังสินค้า และ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Bin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ให้ถูกต้อง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0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7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2757"/>
          <a:stretch/>
        </p:blipFill>
        <p:spPr>
          <a:xfrm>
            <a:off x="654890" y="779107"/>
            <a:ext cx="5014992" cy="4980425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6201104" y="1211624"/>
            <a:ext cx="5990896" cy="433783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indent="0">
              <a:buNone/>
            </a:pPr>
            <a:r>
              <a:rPr lang="th-TH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ไปที่</a:t>
            </a: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 </a:t>
            </a:r>
          </a:p>
          <a:p>
            <a:pPr lvl="1"/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Menu 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--&gt; Production Management 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--&gt;</a:t>
            </a: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itchFamily="2" charset="2"/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Quality Assurance 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--&gt; General Operation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--&gt; </a:t>
            </a:r>
            <a:r>
              <a:rPr 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Nonconformance</a:t>
            </a:r>
            <a:endParaRPr lang="en-US" altLang="en-US" sz="40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</a:endParaRPr>
          </a:p>
          <a:p>
            <a:endParaRPr lang="en-US" altLang="en-US" sz="3200" dirty="0"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26929" y="3289464"/>
            <a:ext cx="1478765" cy="296883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32945" y="3747010"/>
            <a:ext cx="1372799" cy="326226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4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62556" y="3942607"/>
            <a:ext cx="1300634" cy="274149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877413" y="1495893"/>
            <a:ext cx="921495" cy="51288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47787" y="4346369"/>
            <a:ext cx="1315404" cy="259278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64" y="921128"/>
            <a:ext cx="8182925" cy="492011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67335" y="1255126"/>
            <a:ext cx="752033" cy="47813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971756" y="763332"/>
            <a:ext cx="2901797" cy="5077909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9012777" y="477672"/>
            <a:ext cx="2674884" cy="3626540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เมื่อเปิดหน้า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Nonconformance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1.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Inventory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ที่แถบสีขาว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2.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New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ที่มุมบนด้านซ้าย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480179" y="1555846"/>
            <a:ext cx="1078174" cy="433714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sp>
        <p:nvSpPr>
          <p:cNvPr id="19" name="Oval 18"/>
          <p:cNvSpPr/>
          <p:nvPr/>
        </p:nvSpPr>
        <p:spPr>
          <a:xfrm>
            <a:off x="0" y="1025858"/>
            <a:ext cx="1078174" cy="433714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1479135" y="4776715"/>
            <a:ext cx="8606561" cy="83251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2032890" y="4913196"/>
            <a:ext cx="7998215" cy="76427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 Employee </a:t>
            </a: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จะขึ้นหน้าต่าง ให้เลือกชื่อพนักงาน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8163" b="31821"/>
          <a:stretch/>
        </p:blipFill>
        <p:spPr>
          <a:xfrm>
            <a:off x="480564" y="770666"/>
            <a:ext cx="11015724" cy="36375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034818" y="436728"/>
            <a:ext cx="12242" cy="118688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105300" y="1728410"/>
            <a:ext cx="1978924" cy="31389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57772" t="16362" r="2036" b="6860"/>
          <a:stretch>
            <a:fillRect/>
          </a:stretch>
        </p:blipFill>
        <p:spPr>
          <a:xfrm>
            <a:off x="395784" y="805221"/>
            <a:ext cx="4810719" cy="3753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57464" t="16300" r="2014" b="3169"/>
          <a:stretch>
            <a:fillRect/>
          </a:stretch>
        </p:blipFill>
        <p:spPr>
          <a:xfrm>
            <a:off x="2552131" y="1487606"/>
            <a:ext cx="4667534" cy="4012442"/>
          </a:xfrm>
          <a:prstGeom prst="rect">
            <a:avLst/>
          </a:prstGeom>
        </p:spPr>
      </p:pic>
      <p:sp>
        <p:nvSpPr>
          <p:cNvPr id="6" name="Title 3">
            <a:hlinkClick r:id="" action="ppaction://noaction" highlightClick="1">
              <a:snd r:embed="rId5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697337" y="572264"/>
            <a:ext cx="4094329" cy="4682124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7879309" y="600503"/>
            <a:ext cx="4312691" cy="4995080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สามารถ </a:t>
            </a: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Search </a:t>
            </a: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โดยใช้ </a:t>
            </a:r>
            <a:endParaRPr 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รหัสพนักงาน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หรือ ชื่อของพนักงาน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ที่เรากำหนดให้เป็น </a:t>
            </a: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Inspector</a:t>
            </a:r>
            <a:endParaRPr lang="th-TH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ที่ชื่อของพนักงานที่เลือก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แล้ว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OK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หรือ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Double Click</a:t>
            </a:r>
            <a:r>
              <a:rPr lang="th-TH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ที่ชื่อพนักงาน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895633" y="764275"/>
            <a:ext cx="15054" cy="122783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05786" y="1435290"/>
            <a:ext cx="12242" cy="118688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450619" y="2041803"/>
            <a:ext cx="921495" cy="51288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59365" y="2658227"/>
            <a:ext cx="921495" cy="51288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r="4169"/>
          <a:stretch>
            <a:fillRect/>
          </a:stretch>
        </p:blipFill>
        <p:spPr>
          <a:xfrm>
            <a:off x="373537" y="678761"/>
            <a:ext cx="7528517" cy="512576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01757" y="2156345"/>
            <a:ext cx="3024158" cy="437386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4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6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407023" y="817924"/>
            <a:ext cx="3534768" cy="424539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488906" y="873457"/>
            <a:ext cx="3574139" cy="4305212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  Part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เพื่อเลือกรหัสสินค้า</a:t>
            </a:r>
            <a:endParaRPr lang="en-US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ที่ต้องการให้รอผล</a:t>
            </a:r>
            <a:endParaRPr lang="en-US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การทดสอบ </a:t>
            </a:r>
            <a:endParaRPr lang="en-US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(เป็น </a:t>
            </a:r>
            <a:r>
              <a:rPr lang="en-US" alt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Code</a:t>
            </a:r>
            <a:r>
              <a:rPr lang="th-TH" alt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ของสินค้าที่ได้จากการค้นหาใน</a:t>
            </a:r>
            <a:r>
              <a:rPr lang="en-US" alt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SU Part on Hand / </a:t>
            </a:r>
            <a:r>
              <a:rPr lang="th-TH" alt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 พิมพ์ หรือ </a:t>
            </a:r>
            <a:r>
              <a:rPr lang="en-US" alt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copy </a:t>
            </a:r>
            <a:r>
              <a:rPr lang="th-TH" alt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จาก </a:t>
            </a:r>
            <a:r>
              <a:rPr lang="en-US" alt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Excel )</a:t>
            </a:r>
            <a:endParaRPr lang="th-TH" altLang="en-US" sz="28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17027" t="6471"/>
          <a:stretch>
            <a:fillRect/>
          </a:stretch>
        </p:blipFill>
        <p:spPr>
          <a:xfrm>
            <a:off x="191068" y="682388"/>
            <a:ext cx="7697338" cy="4615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55514" t="18425"/>
          <a:stretch>
            <a:fillRect/>
          </a:stretch>
        </p:blipFill>
        <p:spPr>
          <a:xfrm>
            <a:off x="5663822" y="2181692"/>
            <a:ext cx="3985146" cy="3666374"/>
          </a:xfrm>
          <a:prstGeom prst="rect">
            <a:avLst/>
          </a:prstGeom>
        </p:spPr>
      </p:pic>
      <p:sp>
        <p:nvSpPr>
          <p:cNvPr id="6" name="Title 3">
            <a:hlinkClick r:id="" action="ppaction://noaction" highlightClick="1">
              <a:snd r:embed="rId5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920251" y="518615"/>
            <a:ext cx="4076131" cy="281144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015786" y="573206"/>
            <a:ext cx="4176214" cy="296156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สามารถ </a:t>
            </a: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Search </a:t>
            </a: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โดยใช้ </a:t>
            </a:r>
            <a:endParaRPr 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รหัสสินค้า หรือ ชื่อของสินค้า</a:t>
            </a: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รายการสินค้าที่เลือก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แล้ว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OK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หรือ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Double Click</a:t>
            </a:r>
            <a:r>
              <a:rPr lang="th-TH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ที่รายการสินค้า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47217" y="1012209"/>
            <a:ext cx="264" cy="127046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681182" y="2235145"/>
            <a:ext cx="941373" cy="548997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73826" y="1860645"/>
            <a:ext cx="264" cy="127046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07791" y="3083581"/>
            <a:ext cx="941373" cy="548997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510143" y="4872249"/>
            <a:ext cx="11218795" cy="1308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955345" y="5036027"/>
            <a:ext cx="10304059" cy="76427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ค้นหา 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Batch</a:t>
            </a: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ที่ต้องการทดสอบ (ดูจาก 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SU Part on Hand+</a:t>
            </a: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แผนการผลิต</a:t>
            </a:r>
            <a:r>
              <a:rPr lang="en-US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/ </a:t>
            </a: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 พิมพ์ หรือ </a:t>
            </a:r>
            <a:r>
              <a:rPr lang="en-US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copy </a:t>
            </a: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จาก </a:t>
            </a:r>
            <a:r>
              <a:rPr lang="en-US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Excel )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)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t="3208" b="8135"/>
          <a:stretch>
            <a:fillRect/>
          </a:stretch>
        </p:blipFill>
        <p:spPr>
          <a:xfrm>
            <a:off x="1037229" y="709684"/>
            <a:ext cx="10153935" cy="399879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52134" y="2906971"/>
            <a:ext cx="2906970" cy="43673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5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07791" y="2920621"/>
            <a:ext cx="4924567" cy="711957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393946" y="1574042"/>
            <a:ext cx="264" cy="127046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32" y="608679"/>
            <a:ext cx="8006636" cy="527929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947920" y="3848666"/>
            <a:ext cx="2906970" cy="43673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6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7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821005" y="2155405"/>
            <a:ext cx="2916069" cy="234835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9066664" y="2402007"/>
            <a:ext cx="2506638" cy="192433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Reason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เลือกเหตุผล</a:t>
            </a:r>
            <a:endParaRPr lang="th-TH" altLang="en-US" sz="28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574508" y="1063585"/>
            <a:ext cx="4135272" cy="416350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7670040" y="1214651"/>
            <a:ext cx="4067033" cy="402609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Warehouse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เลือกคลัง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เลือกคลัง 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-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“คลังตรวจสอบ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QA WIP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ซอส”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   กรณีเป็นสินค้า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WIP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“คลังตรวจสอบ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QA FG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ซอส”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   กรณีเป็นสินค้าสำเร็จรูป</a:t>
            </a:r>
            <a:endParaRPr lang="en-US" altLang="en-US" sz="32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t="3288" r="17423" b="12027"/>
          <a:stretch>
            <a:fillRect/>
          </a:stretch>
        </p:blipFill>
        <p:spPr>
          <a:xfrm>
            <a:off x="252468" y="709683"/>
            <a:ext cx="6776129" cy="494049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620373" y="3930552"/>
            <a:ext cx="2893323" cy="46402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7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b="12358"/>
          <a:stretch>
            <a:fillRect/>
          </a:stretch>
        </p:blipFill>
        <p:spPr>
          <a:xfrm>
            <a:off x="1383792" y="835138"/>
            <a:ext cx="9070393" cy="3665914"/>
          </a:xfrm>
          <a:prstGeom prst="rect">
            <a:avLst/>
          </a:prstGeom>
        </p:spPr>
      </p:pic>
      <p:sp>
        <p:nvSpPr>
          <p:cNvPr id="11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510144" y="4872249"/>
            <a:ext cx="11145044" cy="83251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955345" y="5036027"/>
            <a:ext cx="10304059" cy="76427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ค้นหา 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Bin </a:t>
            </a: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(จะขึ้นให้อัตโนมัติเนื่องจากต้องมีการรับสินค้าของคลังสินค้า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)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30370" y="2838735"/>
            <a:ext cx="4351361" cy="846161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21626" y="3098039"/>
            <a:ext cx="2361061" cy="46402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8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080048" y="1587690"/>
            <a:ext cx="264" cy="127046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36077"/>
              </p:ext>
            </p:extLst>
          </p:nvPr>
        </p:nvGraphicFramePr>
        <p:xfrm>
          <a:off x="1005922" y="195782"/>
          <a:ext cx="10138894" cy="63485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9486">
                  <a:extLst>
                    <a:ext uri="{9D8B030D-6E8A-4147-A177-3AD203B41FA5}">
                      <a16:colId xmlns:a16="http://schemas.microsoft.com/office/drawing/2014/main" val="70911569"/>
                    </a:ext>
                  </a:extLst>
                </a:gridCol>
                <a:gridCol w="8099408">
                  <a:extLst>
                    <a:ext uri="{9D8B030D-6E8A-4147-A177-3AD203B41FA5}">
                      <a16:colId xmlns:a16="http://schemas.microsoft.com/office/drawing/2014/main" val="1097745402"/>
                    </a:ext>
                  </a:extLst>
                </a:gridCol>
              </a:tblGrid>
              <a:tr h="8272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altLang="zh-CN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กระบวนการ</a:t>
                      </a:r>
                      <a:r>
                        <a:rPr lang="th-TH" altLang="zh-CN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 </a:t>
                      </a:r>
                      <a:endParaRPr lang="en-US" altLang="zh-CN" sz="2600" b="1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  <a:sym typeface="字魂36号-正文宋楷" panose="02000000000000000000" pitchFamily="2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(Process)</a:t>
                      </a:r>
                      <a:endParaRPr lang="th-TH" altLang="zh-CN" sz="26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ea typeface="字魂36号-正文宋楷" panose="02000000000000000000" pitchFamily="2" charset="-122"/>
                        <a:cs typeface="Cordia New" panose="020B0304020202020204" pitchFamily="34" charset="-34"/>
                        <a:sym typeface="字魂36号-正文宋楷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ISP-04 DMR Process</a:t>
                      </a:r>
                    </a:p>
                    <a:p>
                      <a:r>
                        <a:rPr lang="th-TH" altLang="zh-CN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ขั้นตอนการ</a:t>
                      </a:r>
                      <a:r>
                        <a:rPr lang="th-TH" altLang="zh-CN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 </a:t>
                      </a:r>
                      <a:r>
                        <a:rPr lang="en-US" altLang="zh-CN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DMR </a:t>
                      </a:r>
                      <a:r>
                        <a:rPr lang="th-TH" altLang="zh-CN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สินค้าที่ไม่ผ่านการตรวจสอบ (กักกัน และ ปล่อยการกักกัน)</a:t>
                      </a:r>
                      <a:endParaRPr lang="th-TH" altLang="zh-CN" sz="2600" dirty="0" smtClean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  <a:sym typeface="字魂36号-正文宋楷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65072"/>
                  </a:ext>
                </a:extLst>
              </a:tr>
              <a:tr h="1227955">
                <a:tc>
                  <a:txBody>
                    <a:bodyPr/>
                    <a:lstStyle/>
                    <a:p>
                      <a:pPr algn="ctr"/>
                      <a:r>
                        <a:rPr lang="th-TH" altLang="zh-CN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ข้อมูลที่</a:t>
                      </a:r>
                      <a:r>
                        <a:rPr lang="th-TH" altLang="zh-CN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ต้องการใช้</a:t>
                      </a:r>
                    </a:p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(</a:t>
                      </a:r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  <a:sym typeface="字魂36号-正文宋楷" panose="02000000000000000000" pitchFamily="2" charset="-122"/>
                        </a:rPr>
                        <a:t>Input)</a:t>
                      </a:r>
                      <a:endParaRPr lang="th-TH" sz="2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Part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Number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ของสินค้า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Batch / Lot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ของสินค้า และวันที่ผลิต 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จำนวนและปริมาณของสินค้า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คลังที่จัดเก็บ และ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Bin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ที่อยู่ของสินค้า</a:t>
                      </a:r>
                      <a:endParaRPr lang="th-TH" sz="2600" b="1" baseline="0" dirty="0" smtClean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06051"/>
                  </a:ext>
                </a:extLst>
              </a:tr>
              <a:tr h="867206">
                <a:tc>
                  <a:txBody>
                    <a:bodyPr/>
                    <a:lstStyle/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ขั้นตอนการย่อย</a:t>
                      </a:r>
                    </a:p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Sub</a:t>
                      </a:r>
                      <a:r>
                        <a:rPr lang="en-US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Process)</a:t>
                      </a:r>
                      <a:endParaRPr lang="th-TH" sz="2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ทำ </a:t>
                      </a:r>
                      <a:r>
                        <a:rPr lang="en-US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Nonconformance </a:t>
                      </a: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ได้เลข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Transaction ID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ทำ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Inspection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Processing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เพื่อกักสินค้า ได้เลข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DMR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ทำ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Close DMR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เพื่อจัดการกับสินค้าที่ดำเนินการกักกัน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endParaRPr lang="en-US" sz="2600" baseline="0" dirty="0" smtClean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02529"/>
                  </a:ext>
                </a:extLst>
              </a:tr>
              <a:tr h="1227955">
                <a:tc>
                  <a:txBody>
                    <a:bodyPr/>
                    <a:lstStyle/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ความเสี่ยง </a:t>
                      </a:r>
                      <a:endParaRPr lang="en-US" sz="26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algn="ctr"/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Risk)</a:t>
                      </a:r>
                      <a:endParaRPr lang="th-TH" sz="2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R1.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Part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ของสินค้าไม่ถูกต้อง</a:t>
                      </a:r>
                    </a:p>
                    <a:p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R2.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Batch / Lot.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หรือ จำนวน ของสินค้าไม่ถูกต้อง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endParaRPr lang="th-TH" sz="2600" baseline="0" dirty="0" smtClean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R3.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เลือกคลังสินค้า และ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Bin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ไม่ถูกต้อง</a:t>
                      </a:r>
                      <a:endParaRPr lang="th-TH" sz="2600" b="1" dirty="0">
                        <a:solidFill>
                          <a:srgbClr val="005C68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40940"/>
                  </a:ext>
                </a:extLst>
              </a:tr>
              <a:tr h="1227955">
                <a:tc>
                  <a:txBody>
                    <a:bodyPr/>
                    <a:lstStyle/>
                    <a:p>
                      <a:pPr algn="ctr"/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จุด</a:t>
                      </a:r>
                      <a:r>
                        <a:rPr lang="th-TH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ควบคุม</a:t>
                      </a:r>
                      <a:endParaRPr lang="en-US" sz="26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algn="ctr"/>
                      <a:r>
                        <a:rPr lang="th-TH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2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control point)</a:t>
                      </a:r>
                      <a:endParaRPr lang="th-TH" sz="2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FontTx/>
                        <a:buAutoNum type="arabicPeriod"/>
                      </a:pP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ตรวจสอบ</a:t>
                      </a: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ความถูกต้อง</a:t>
                      </a:r>
                      <a:r>
                        <a:rPr lang="th-TH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</a:t>
                      </a:r>
                      <a:r>
                        <a:rPr lang="en-US" sz="260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Part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, Batch/Lot.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และจำนวน ให้ถูกต้อง</a:t>
                      </a:r>
                    </a:p>
                    <a:p>
                      <a:pPr marL="514350" indent="-514350">
                        <a:buFontTx/>
                        <a:buAutoNum type="arabicPeriod"/>
                      </a:pP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เลือกคลังสินค้า และ </a:t>
                      </a:r>
                      <a:r>
                        <a:rPr lang="en-US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Bin </a:t>
                      </a:r>
                      <a:r>
                        <a:rPr lang="th-TH" sz="2600" baseline="0" dirty="0" smtClean="0">
                          <a:solidFill>
                            <a:srgbClr val="005C68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ให้ถูกต้อง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0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03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942996" y="1172765"/>
            <a:ext cx="3610095" cy="440155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056728" y="1351129"/>
            <a:ext cx="3175379" cy="302980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Warehouse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และ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เลือก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อีกครั้ง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(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โดย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Copy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จาก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ด้านบน)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Document Type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คือ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Nonconformance</a:t>
            </a: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t="3605" r="9623" b="6824"/>
          <a:stretch>
            <a:fillRect/>
          </a:stretch>
        </p:blipFill>
        <p:spPr>
          <a:xfrm>
            <a:off x="299365" y="914401"/>
            <a:ext cx="6933948" cy="44082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10937" y="4285394"/>
            <a:ext cx="4872251" cy="541583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9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2" y="1224361"/>
            <a:ext cx="7316078" cy="276078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43477" y="3249345"/>
            <a:ext cx="2906970" cy="43673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10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7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1574670" y="4776715"/>
            <a:ext cx="8923345" cy="138669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2032890" y="4913195"/>
            <a:ext cx="8233769" cy="110953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ใส่จำนวนที่ต้องการตรวจสอบ 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(ดูจาก 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Available </a:t>
            </a:r>
            <a:r>
              <a:rPr lang="en-US" sz="3600" b="1" dirty="0" err="1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Qty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ด้านล่าง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หรือ จาก 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SU Part on Hand)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4472" t="55102" r="12728" b="7896"/>
          <a:stretch/>
        </p:blipFill>
        <p:spPr>
          <a:xfrm>
            <a:off x="6234068" y="2303585"/>
            <a:ext cx="5771631" cy="218141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583076" y="2901461"/>
            <a:ext cx="3914939" cy="536331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955345" y="5036027"/>
            <a:ext cx="10304059" cy="76427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ค้นหา 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Bin </a:t>
            </a: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(จะขึ้นให้อัตโนมัติเนื่องจากต้องมีการรับสินค้าของคลังสินค้า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)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039740" y="4804009"/>
            <a:ext cx="2361061" cy="46402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9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 t="3509" r="11138" b="7175"/>
          <a:stretch>
            <a:fillRect/>
          </a:stretch>
        </p:blipFill>
        <p:spPr>
          <a:xfrm>
            <a:off x="233811" y="709682"/>
            <a:ext cx="7176923" cy="4863960"/>
          </a:xfrm>
          <a:prstGeom prst="snip1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817460" y="1023114"/>
            <a:ext cx="752033" cy="47813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" y="793846"/>
            <a:ext cx="1241946" cy="433714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11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9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052178" y="627797"/>
            <a:ext cx="3521122" cy="1146412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193206" y="627798"/>
            <a:ext cx="3175379" cy="118735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Save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จะได้เลข </a:t>
            </a:r>
            <a:r>
              <a:rPr lang="en-US" altLang="en-US" sz="3200" b="1" dirty="0" err="1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Transection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 ID</a:t>
            </a: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rcRect r="29333" b="60698"/>
          <a:stretch>
            <a:fillRect/>
          </a:stretch>
        </p:blipFill>
        <p:spPr>
          <a:xfrm>
            <a:off x="3684896" y="2750880"/>
            <a:ext cx="8118229" cy="2912941"/>
          </a:xfrm>
          <a:prstGeom prst="round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322397" y="1721890"/>
            <a:ext cx="2893323" cy="46402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00803" y="3998792"/>
            <a:ext cx="3384642" cy="51861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684895" y="3577986"/>
            <a:ext cx="2074459" cy="51861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12524" cy="639979"/>
          </a:xfrm>
        </p:spPr>
        <p:txBody>
          <a:bodyPr>
            <a:normAutofit/>
          </a:bodyPr>
          <a:lstStyle/>
          <a:p>
            <a:r>
              <a:rPr lang="en-US" dirty="0"/>
              <a:t>  Nonconformance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5" y="639979"/>
            <a:ext cx="7860891" cy="5071542"/>
          </a:xfrm>
          <a:prstGeom prst="rect">
            <a:avLst/>
          </a:prstGeom>
        </p:spPr>
      </p:pic>
      <p:sp>
        <p:nvSpPr>
          <p:cNvPr id="7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405446" y="2004646"/>
            <a:ext cx="3560886" cy="196947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711821" y="2075269"/>
            <a:ext cx="3480179" cy="177576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หลังจาก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SAVE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แล้ว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จะเป็นสีเทาอ่อน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ไม่สามารถแก้ไขข้อมูลได้</a:t>
            </a:r>
          </a:p>
        </p:txBody>
      </p:sp>
    </p:spTree>
    <p:extLst>
      <p:ext uri="{BB962C8B-B14F-4D97-AF65-F5344CB8AC3E}">
        <p14:creationId xmlns:p14="http://schemas.microsoft.com/office/powerpoint/2010/main" val="1981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/>
          <p:cNvSpPr/>
          <p:nvPr/>
        </p:nvSpPr>
        <p:spPr>
          <a:xfrm>
            <a:off x="587088" y="1067821"/>
            <a:ext cx="6291383" cy="331311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95561" y="1694835"/>
            <a:ext cx="6132786" cy="2184894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accent3"/>
                </a:solidFill>
              </a:rPr>
              <a:t>Inspection</a:t>
            </a:r>
            <a:br>
              <a:rPr lang="en-US" sz="7200" dirty="0">
                <a:solidFill>
                  <a:schemeClr val="accent3"/>
                </a:solidFill>
              </a:rPr>
            </a:br>
            <a:r>
              <a:rPr lang="en-US" sz="7200" dirty="0">
                <a:solidFill>
                  <a:schemeClr val="accent3"/>
                </a:solidFill>
              </a:rPr>
              <a:t>Processing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9841" y="3452884"/>
            <a:ext cx="3466620" cy="308439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692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6201104" y="1211624"/>
            <a:ext cx="5990896" cy="433783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indent="0">
              <a:buNone/>
            </a:pPr>
            <a:r>
              <a:rPr lang="th-TH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ไปที่</a:t>
            </a: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 </a:t>
            </a:r>
          </a:p>
          <a:p>
            <a:pPr lvl="1"/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Menu 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--&gt; Production Management 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--&gt;</a:t>
            </a: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itchFamily="2" charset="2"/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Quality Assurance 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--&gt; General Operation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--&gt; </a:t>
            </a:r>
            <a:r>
              <a:rPr lang="en-US" sz="40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Inspection Processing</a:t>
            </a:r>
            <a:endParaRPr lang="en-US" altLang="en-US" sz="40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</a:endParaRPr>
          </a:p>
          <a:p>
            <a:endParaRPr lang="en-US" altLang="en-US" sz="3200" dirty="0"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b="19897"/>
          <a:stretch>
            <a:fillRect/>
          </a:stretch>
        </p:blipFill>
        <p:spPr>
          <a:xfrm>
            <a:off x="464025" y="809623"/>
            <a:ext cx="5349921" cy="5372814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04101" y="3617011"/>
            <a:ext cx="1511554" cy="27260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128480" y="3433112"/>
            <a:ext cx="1648237" cy="320023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4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67021" y="4311096"/>
            <a:ext cx="1300634" cy="274149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686345" y="1605075"/>
            <a:ext cx="921495" cy="51288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65901" y="4755803"/>
            <a:ext cx="1315404" cy="259278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730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3" y="774100"/>
            <a:ext cx="7152990" cy="53128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rcRect r="16733"/>
          <a:stretch>
            <a:fillRect/>
          </a:stretch>
        </p:blipFill>
        <p:spPr>
          <a:xfrm>
            <a:off x="245660" y="3767563"/>
            <a:ext cx="7683689" cy="2493213"/>
          </a:xfrm>
          <a:prstGeom prst="round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3123933" y="2634017"/>
            <a:ext cx="28700" cy="1173241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itle 3">
            <a:hlinkClick r:id="" action="ppaction://noaction" highlightClick="1">
              <a:snd r:embed="rId5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434316" y="722388"/>
            <a:ext cx="3534771" cy="5077909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598089" y="968990"/>
            <a:ext cx="3248167" cy="459929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เมื่อเปิดหน้า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Inspection Processing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1.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Inventory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ที่แถบสีขาว</a:t>
            </a: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endParaRPr lang="th-TH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2.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Search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ที่แถบสีฟ้าด้านบน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470244" y="3780430"/>
            <a:ext cx="1255594" cy="586854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248167" y="1066800"/>
            <a:ext cx="1337481" cy="433714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30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8057"/>
          <a:stretch>
            <a:fillRect/>
          </a:stretch>
        </p:blipFill>
        <p:spPr>
          <a:xfrm>
            <a:off x="1015111" y="608255"/>
            <a:ext cx="9895759" cy="4095672"/>
          </a:xfrm>
          <a:prstGeom prst="rect">
            <a:avLst/>
          </a:prstGeom>
        </p:spPr>
      </p:pic>
      <p:sp>
        <p:nvSpPr>
          <p:cNvPr id="6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1108316" y="4906134"/>
            <a:ext cx="9616495" cy="1376171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1271508" y="4921571"/>
            <a:ext cx="9523642" cy="156294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ค้นหา โดยใช้รหัสสินค้า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หรือเลข </a:t>
            </a:r>
            <a:r>
              <a:rPr 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Transection ID </a:t>
            </a:r>
            <a:r>
              <a:rPr lang="th-TH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จากเอกสาร </a:t>
            </a:r>
            <a:r>
              <a:rPr 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Nonconformance</a:t>
            </a:r>
            <a:r>
              <a:rPr lang="th-TH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ถ้าทราบ</a:t>
            </a:r>
            <a:endParaRPr lang="en-US" sz="28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และเลือก </a:t>
            </a:r>
            <a:r>
              <a:rPr 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Tran Type </a:t>
            </a:r>
            <a:r>
              <a:rPr lang="th-TH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เป็น </a:t>
            </a:r>
            <a:r>
              <a:rPr 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Inventory</a:t>
            </a:r>
            <a:r>
              <a:rPr lang="th-TH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</a:p>
        </p:txBody>
      </p:sp>
      <p:sp>
        <p:nvSpPr>
          <p:cNvPr id="8" name="Oval 7"/>
          <p:cNvSpPr/>
          <p:nvPr/>
        </p:nvSpPr>
        <p:spPr>
          <a:xfrm>
            <a:off x="7006945" y="2674617"/>
            <a:ext cx="1719618" cy="598226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9" name="Oval 8"/>
          <p:cNvSpPr/>
          <p:nvPr/>
        </p:nvSpPr>
        <p:spPr>
          <a:xfrm>
            <a:off x="7235589" y="3915782"/>
            <a:ext cx="914400" cy="614148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866754" y="1482383"/>
            <a:ext cx="0" cy="117370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242843" y="4349084"/>
            <a:ext cx="1239671" cy="95306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6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1151587" y="5394971"/>
            <a:ext cx="9616495" cy="83251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1151587" y="5580801"/>
            <a:ext cx="10304059" cy="76427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เลือกแถบที่ต้องการที่มี สินค้า และ เลข </a:t>
            </a:r>
            <a:r>
              <a:rPr lang="en-US" sz="3200" b="1" dirty="0" err="1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Transection</a:t>
            </a: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ID</a:t>
            </a: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ที่ต้องการ รายงานผล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490" y="803528"/>
            <a:ext cx="5021176" cy="445305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560885" y="3640472"/>
            <a:ext cx="906831" cy="1479601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83014" y="3687387"/>
            <a:ext cx="792228" cy="1432686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560885" y="3235568"/>
            <a:ext cx="906831" cy="404903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415404" y="4489346"/>
            <a:ext cx="1239671" cy="95306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147715" y="1787857"/>
            <a:ext cx="3807726" cy="330275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120418" y="1924336"/>
            <a:ext cx="3889612" cy="3166279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หน้าต่างแสดงรายละเอียดเอกสาร </a:t>
            </a: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Nonconformance</a:t>
            </a:r>
            <a:endParaRPr lang="th-TH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รหัสสินค้า</a:t>
            </a:r>
            <a:endParaRPr 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Batch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จำนวน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เลขที่ </a:t>
            </a: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Nonconformance ID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75" y="706553"/>
            <a:ext cx="7798717" cy="56312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74208" y="1787857"/>
            <a:ext cx="5882185" cy="11327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30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/>
          <p:cNvSpPr/>
          <p:nvPr/>
        </p:nvSpPr>
        <p:spPr>
          <a:xfrm>
            <a:off x="523243" y="1529257"/>
            <a:ext cx="7059970" cy="3484178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927781" y="708628"/>
            <a:ext cx="2238757" cy="2066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87668" y="2134857"/>
            <a:ext cx="5481145" cy="2184894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accent3"/>
                </a:solidFill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25692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407021" y="1864207"/>
            <a:ext cx="3534768" cy="233851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1" y="982639"/>
            <a:ext cx="7013792" cy="502278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586716" y="1990134"/>
            <a:ext cx="3175379" cy="2086662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Inspector ID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และ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เลือก ชื่อผู้ดำเนินการ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20108" y="2774187"/>
            <a:ext cx="2321169" cy="39104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730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675686" y="1864207"/>
            <a:ext cx="4516314" cy="2927601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7860324" y="1990134"/>
            <a:ext cx="3901772" cy="3153366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*กรณีที่เป็นสินค้า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FG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จะมีการกรอกผลการทดสอบจาก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LAB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โดยจะเป็นแถบสีเทาเข้ม</a:t>
            </a: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- Click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--&gt; </a:t>
            </a:r>
            <a:r>
              <a:rPr lang="en-US" altLang="en-US" sz="3200" b="1" u="sng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Inspection Data</a:t>
            </a:r>
            <a:endParaRPr lang="th-TH" altLang="en-US" sz="3200" b="1" u="sng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33" y="957261"/>
            <a:ext cx="6343650" cy="49434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644663" y="2872991"/>
            <a:ext cx="1389184" cy="714269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3.1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057900" y="3669587"/>
            <a:ext cx="46" cy="123552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84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139665" y="1735432"/>
            <a:ext cx="3886199" cy="298938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220808" y="1840665"/>
            <a:ext cx="3901772" cy="3153366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Inspection Data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จะขึ้นหน้า </a:t>
            </a: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Inspection Result Entry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- Click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--&gt; Generate Test Set</a:t>
            </a:r>
            <a:endParaRPr lang="th-TH" altLang="en-US" sz="3200" b="1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09" y="1146599"/>
            <a:ext cx="7558950" cy="454149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07731" y="2723520"/>
            <a:ext cx="1503483" cy="87253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3.2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633427" y="3417347"/>
            <a:ext cx="1239671" cy="95306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220808" y="1709055"/>
            <a:ext cx="3886199" cy="298938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220808" y="1840665"/>
            <a:ext cx="3901772" cy="3153366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Inspection Result Entry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ตอบ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Yes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เพื่อบันทึกผล</a:t>
            </a: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- Click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--&gt; Yes</a:t>
            </a:r>
            <a:endParaRPr lang="th-TH" altLang="en-US" sz="3200" b="1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74" y="1198613"/>
            <a:ext cx="7667653" cy="463662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094893" y="3578470"/>
            <a:ext cx="1248507" cy="70338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3.3</a:t>
            </a:r>
          </a:p>
        </p:txBody>
      </p:sp>
    </p:spTree>
    <p:extLst>
      <p:ext uri="{BB962C8B-B14F-4D97-AF65-F5344CB8AC3E}">
        <p14:creationId xmlns:p14="http://schemas.microsoft.com/office/powerpoint/2010/main" val="179582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220808" y="949569"/>
            <a:ext cx="3971192" cy="477422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403065" y="1053303"/>
            <a:ext cx="3901772" cy="3153366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Inspection Result Entry</a:t>
            </a:r>
          </a:p>
          <a:p>
            <a:pPr lvl="1" indent="-4572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Char char="-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Inspection Sample Details</a:t>
            </a:r>
          </a:p>
          <a:p>
            <a:pPr lvl="1" indent="-4572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Char char="-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เลือกแถบสีฟ้า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Sample Number 1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- Click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--&gt;</a:t>
            </a:r>
            <a:r>
              <a:rPr lang="th-TH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Enter Results</a:t>
            </a:r>
            <a:endParaRPr lang="th-TH" altLang="en-US" sz="3200" b="1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0" y="1053303"/>
            <a:ext cx="7965475" cy="487271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20358" y="3257342"/>
            <a:ext cx="1643611" cy="215143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                    3.6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2380" y="3472485"/>
            <a:ext cx="7882985" cy="102038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3.5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38553" y="3875106"/>
            <a:ext cx="46" cy="123552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79155" y="2125437"/>
            <a:ext cx="1016932" cy="84672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844336" y="2743200"/>
            <a:ext cx="2066193" cy="483895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3.4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941948" y="3360122"/>
            <a:ext cx="2304737" cy="978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807570" y="2368615"/>
            <a:ext cx="3886199" cy="183424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7807570" y="2465194"/>
            <a:ext cx="3901772" cy="3153366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Inspection Result Entry</a:t>
            </a:r>
          </a:p>
          <a:p>
            <a:pPr lvl="1" indent="-4572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Char char="-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จะได้หน้าต่างเพื่อกรอกผล</a:t>
            </a:r>
          </a:p>
          <a:p>
            <a:pPr lvl="1" indent="-4572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Char char="-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กรอกผลการทดสอบที่ได้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99" y="826478"/>
            <a:ext cx="6350948" cy="533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754815" y="1709056"/>
            <a:ext cx="3982915" cy="260796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7965830" y="1709056"/>
            <a:ext cx="3901772" cy="3153366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Inspection Result Entry</a:t>
            </a:r>
          </a:p>
          <a:p>
            <a:pPr lvl="1" indent="-4572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Char char="-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หลังจากกรอกผลการทดสอบที่ได้เรียบร้อยแล้ว</a:t>
            </a:r>
          </a:p>
          <a:p>
            <a:pPr lvl="1" indent="-4572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Char char="-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สรุปผล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(Conclusion) Pass</a:t>
            </a: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- Click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--&gt;</a:t>
            </a:r>
            <a:r>
              <a:rPr lang="th-TH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Save</a:t>
            </a:r>
            <a:endParaRPr lang="th-TH" altLang="en-US" sz="3200" b="1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9" y="808891"/>
            <a:ext cx="6542068" cy="5474534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2292" y="1181670"/>
            <a:ext cx="901394" cy="342900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3"/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3.7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74547" y="1524570"/>
            <a:ext cx="1239671" cy="95306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825913" y="4317024"/>
            <a:ext cx="2803487" cy="32531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3"/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30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314246" y="939263"/>
            <a:ext cx="3534768" cy="2999691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473480" y="1185055"/>
            <a:ext cx="3521122" cy="4244453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กรณีสินค้าตรวจผ่าน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ที่ช่อง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Passed</a:t>
            </a:r>
            <a:endParaRPr lang="th-TH" altLang="en-US" sz="3200" b="1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ใส่จำนวนที่ผ่าน</a:t>
            </a:r>
          </a:p>
          <a:p>
            <a:pPr marL="571500" lvl="1" indent="-5715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กรณีที่ผ่านทั้ง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Batch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ใส่จำนวนทั้งหมดได้เลย</a:t>
            </a:r>
          </a:p>
          <a:p>
            <a:pPr lvl="1" indent="-4572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Char char="-"/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32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03" y="873457"/>
            <a:ext cx="7098690" cy="51490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22232" y="2995683"/>
            <a:ext cx="2453054" cy="39104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3135351" y="2446006"/>
            <a:ext cx="979450" cy="341362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30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000998" y="665142"/>
            <a:ext cx="4106010" cy="6069766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86" y="733702"/>
            <a:ext cx="7430722" cy="5375416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273562" y="829548"/>
            <a:ext cx="3648807" cy="5905360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--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&gt;  Stock</a:t>
            </a: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" panose="05000000000000000000" pitchFamily="2" charset="2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Warehouse </a:t>
            </a:r>
            <a:endParaRPr lang="th-TH" altLang="en-US" sz="3200" b="1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(ปกติจะขึ้นให้อัตโนมัติ)</a:t>
            </a:r>
            <a:endParaRPr lang="en-US" altLang="en-US" sz="3200" b="1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และ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Click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ที่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 (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ปกติจะขึ้นให้อัตโนมัติ)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หรือสามารถ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Search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เพื่อเลือก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</a:t>
            </a: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โดย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จะต้องเป็น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เดียวกับ เอกสาร </a:t>
            </a:r>
            <a:r>
              <a:rPr 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Nonconformance</a:t>
            </a: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18946" y="3488053"/>
            <a:ext cx="2321169" cy="39104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7339" y="3488053"/>
            <a:ext cx="1995806" cy="39104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9498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6" y="662245"/>
            <a:ext cx="7603763" cy="5875959"/>
          </a:xfrm>
          <a:prstGeom prst="rect">
            <a:avLst/>
          </a:prstGeom>
        </p:spPr>
      </p:pic>
      <p:sp>
        <p:nvSpPr>
          <p:cNvPr id="9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379069" y="1855175"/>
            <a:ext cx="3560886" cy="196947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711821" y="2075269"/>
            <a:ext cx="3480179" cy="177576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หลังจาก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SAVE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แล้ว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จะเป็นสีเทาอ่อน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ไม่สามารถแก้ไขข้อมูลได้</a:t>
            </a:r>
          </a:p>
        </p:txBody>
      </p:sp>
    </p:spTree>
    <p:extLst>
      <p:ext uri="{BB962C8B-B14F-4D97-AF65-F5344CB8AC3E}">
        <p14:creationId xmlns:p14="http://schemas.microsoft.com/office/powerpoint/2010/main" val="3895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51" y="5119538"/>
            <a:ext cx="6332585" cy="698247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rdia New" pitchFamily="34" charset="-34"/>
                <a:cs typeface="Cordia New" pitchFamily="34" charset="-34"/>
              </a:rPr>
              <a:t>Login User </a:t>
            </a:r>
            <a:r>
              <a:rPr lang="th-TH" sz="4400" dirty="0">
                <a:latin typeface="Cordia New" pitchFamily="34" charset="-34"/>
                <a:cs typeface="Cordia New" pitchFamily="34" charset="-34"/>
              </a:rPr>
              <a:t>และ </a:t>
            </a:r>
            <a:r>
              <a:rPr lang="en-US" sz="4400" dirty="0">
                <a:latin typeface="Cordia New" pitchFamily="34" charset="-34"/>
                <a:cs typeface="Cordia New" pitchFamily="34" charset="-34"/>
              </a:rPr>
              <a:t>Password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38" y="1338186"/>
            <a:ext cx="4777261" cy="2918503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5169"/>
          <a:stretch/>
        </p:blipFill>
        <p:spPr>
          <a:xfrm>
            <a:off x="8186801" y="411830"/>
            <a:ext cx="2073824" cy="590214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7784" y="3322583"/>
            <a:ext cx="6564216" cy="1351547"/>
          </a:xfrm>
        </p:spPr>
        <p:txBody>
          <a:bodyPr/>
          <a:lstStyle/>
          <a:p>
            <a:r>
              <a:rPr lang="th-TH" sz="44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เมื่อ </a:t>
            </a:r>
            <a:r>
              <a:rPr lang="en-US" sz="44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Login </a:t>
            </a:r>
            <a:r>
              <a:rPr lang="th-TH" sz="44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จะขึ้นข้อมูลส่วนบุคคล</a:t>
            </a:r>
          </a:p>
          <a:p>
            <a:r>
              <a:rPr lang="th-TH" sz="44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 รวมถึงสาขาที่ทำงานปัจจุบัน</a:t>
            </a:r>
            <a:endParaRPr lang="en-US" sz="4400" b="1" dirty="0">
              <a:solidFill>
                <a:schemeClr val="accent5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 txBox="1">
            <a:spLocks/>
          </p:cNvSpPr>
          <p:nvPr/>
        </p:nvSpPr>
        <p:spPr>
          <a:xfrm>
            <a:off x="0" y="487446"/>
            <a:ext cx="5334000" cy="1189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accent2"/>
                </a:solidFill>
              </a:rPr>
              <a:t>Login &amp; Password</a:t>
            </a:r>
          </a:p>
        </p:txBody>
      </p:sp>
      <p:sp>
        <p:nvSpPr>
          <p:cNvPr id="8" name="Oval 7"/>
          <p:cNvSpPr/>
          <p:nvPr/>
        </p:nvSpPr>
        <p:spPr>
          <a:xfrm>
            <a:off x="7646074" y="5829300"/>
            <a:ext cx="1081454" cy="650631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3"/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  <a:endParaRPr lang="th-TH" sz="2000" b="1" dirty="0">
              <a:solidFill>
                <a:schemeClr val="accent3"/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2758965" y="4414345"/>
            <a:ext cx="662152" cy="693682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526" y="1081965"/>
            <a:ext cx="1047258" cy="858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208737" y="790347"/>
            <a:ext cx="3687255" cy="543881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306426" y="872738"/>
            <a:ext cx="3501643" cy="5356422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*กรณีมีสินค้าตรวจไม่ผ่าน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ที่ช่อง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Failed</a:t>
            </a:r>
            <a:endParaRPr lang="th-TH" altLang="en-US" sz="3200" b="1" dirty="0">
              <a:solidFill>
                <a:schemeClr val="accent5">
                  <a:lumMod val="7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ใส่จำนวนที่ผ่าน</a:t>
            </a:r>
          </a:p>
          <a:p>
            <a:pPr marL="571500" lvl="1" indent="-5715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กรณีที่ไม่ผ่านทั้ง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Batch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ใส่จำนวนทั้งหมดได้เลย</a:t>
            </a:r>
          </a:p>
          <a:p>
            <a:pPr marL="571500" lvl="1" indent="-5715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กรณีไม่ผ่านบางส่วน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ใส่เฉพาะจำนวนที่ไม่ผ่าน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(แต่ต้องใส่จำนวนที่ผ่านด้านบนด้วยให้ครบตามจำนวนสินค้าที่มาจากเอกสาร </a:t>
            </a:r>
            <a:r>
              <a:rPr lang="en-US" sz="28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Nonconformance)</a:t>
            </a:r>
            <a:endParaRPr lang="th-TH" altLang="en-US" sz="28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32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8" y="872738"/>
            <a:ext cx="6965706" cy="502686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45243" y="4508941"/>
            <a:ext cx="2321169" cy="39104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512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754815" y="2123766"/>
            <a:ext cx="3888474" cy="270806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7" y="863319"/>
            <a:ext cx="6060099" cy="52289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11236" y="4781503"/>
            <a:ext cx="2661926" cy="370790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8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7893186" y="2206834"/>
            <a:ext cx="3750103" cy="2574670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Reason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เลือกเหตุผลที่สินค้านั้น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ไม่ผ่าน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เช่น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%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เกลือสูง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, Brix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ต่ำ</a:t>
            </a:r>
            <a:endParaRPr lang="en-US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</p:spTree>
    <p:extLst>
      <p:ext uri="{BB962C8B-B14F-4D97-AF65-F5344CB8AC3E}">
        <p14:creationId xmlns:p14="http://schemas.microsoft.com/office/powerpoint/2010/main" val="404200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217497" y="1830077"/>
            <a:ext cx="4599365" cy="3805792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28" y="787550"/>
            <a:ext cx="5969579" cy="5173635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7358175" y="1904173"/>
            <a:ext cx="3605833" cy="2553527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Warehouse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 และ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Click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ที่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เพื่อ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Search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เพื่อเลือก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เป็น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เดียวกับ ใน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Nonconformance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(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ไม่ขึ้นอัตโนมัติ)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85747" y="4691025"/>
            <a:ext cx="2398329" cy="25904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84076" y="4691025"/>
            <a:ext cx="1682917" cy="25904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4586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7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949996" y="1732771"/>
            <a:ext cx="3576720" cy="289086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229797" y="2006456"/>
            <a:ext cx="3175379" cy="118735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** สามารถเพิ่ม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Comment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โดย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Comment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หากต้องการใส่เหตุผลเพิ่มเติมเกี่ยวกับสินค้า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Passed </a:t>
            </a: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และ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Failed</a:t>
            </a:r>
            <a:endParaRPr lang="th-TH" altLang="en-US" sz="32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22" y="772779"/>
            <a:ext cx="6865813" cy="53906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94775" y="1246194"/>
            <a:ext cx="3148725" cy="134753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569137" y="1732771"/>
            <a:ext cx="752033" cy="47813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242" cy="66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Inspection Processing</a:t>
            </a:r>
          </a:p>
        </p:txBody>
      </p:sp>
      <p:sp>
        <p:nvSpPr>
          <p:cNvPr id="7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847311" y="665142"/>
            <a:ext cx="3576720" cy="260265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196816" y="665142"/>
            <a:ext cx="3175379" cy="118735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Save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จะได้เลข </a:t>
            </a: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DMR Number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* </a:t>
            </a:r>
            <a:r>
              <a:rPr lang="th-TH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เลข </a:t>
            </a:r>
            <a:r>
              <a:rPr lang="en-US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DMR </a:t>
            </a:r>
            <a:r>
              <a:rPr lang="th-TH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จะมีเฉพาะกรณีสินค้าไม่ผ่าน </a:t>
            </a:r>
            <a:r>
              <a:rPr lang="en-US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(Failed)</a:t>
            </a:r>
            <a:r>
              <a:rPr lang="th-TH" altLang="en-US" sz="3200" b="1" u="sng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เท่านั้น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90" y="873457"/>
            <a:ext cx="7145582" cy="488100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71828" y="1108443"/>
            <a:ext cx="752033" cy="47813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7039" y="837807"/>
            <a:ext cx="1239714" cy="474056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11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86400" y="3446585"/>
            <a:ext cx="1881553" cy="169691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65606" y="2521707"/>
            <a:ext cx="19833" cy="90705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906341" y="3446585"/>
            <a:ext cx="3963844" cy="24999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037" y="3452021"/>
            <a:ext cx="838148" cy="843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15"/>
          <p:cNvSpPr/>
          <p:nvPr/>
        </p:nvSpPr>
        <p:spPr>
          <a:xfrm>
            <a:off x="8029987" y="3571641"/>
            <a:ext cx="3509035" cy="224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**Inspection Processing 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บันทึกงานเป็นวันปัจจุบัน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เท่านั้น ไม่สามารถบันทึก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ย้อนหลังได้</a:t>
            </a:r>
          </a:p>
        </p:txBody>
      </p:sp>
    </p:spTree>
    <p:extLst>
      <p:ext uri="{BB962C8B-B14F-4D97-AF65-F5344CB8AC3E}">
        <p14:creationId xmlns:p14="http://schemas.microsoft.com/office/powerpoint/2010/main" val="224845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901616" y="1419200"/>
            <a:ext cx="6255929" cy="3621623"/>
          </a:xfrm>
          <a:prstGeom prst="flowChartProcess">
            <a:avLst/>
          </a:prstGeom>
          <a:solidFill>
            <a:schemeClr val="accent4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A302849-2A9A-47A4-A0EB-5A3FA8BE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35" y="1778617"/>
            <a:ext cx="5780690" cy="2247956"/>
          </a:xfrm>
        </p:spPr>
        <p:txBody>
          <a:bodyPr>
            <a:noAutofit/>
          </a:bodyPr>
          <a:lstStyle/>
          <a:p>
            <a:r>
              <a:rPr lang="en-US" sz="7200" dirty="0"/>
              <a:t>DMR</a:t>
            </a:r>
            <a:br>
              <a:rPr lang="en-US" sz="7200" dirty="0"/>
            </a:br>
            <a:r>
              <a:rPr lang="en-US" sz="7200" dirty="0"/>
              <a:t>Processing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8330" y="3578470"/>
            <a:ext cx="3002507" cy="26992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5063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DMR Processing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 b="19897"/>
          <a:stretch>
            <a:fillRect/>
          </a:stretch>
        </p:blipFill>
        <p:spPr>
          <a:xfrm>
            <a:off x="236629" y="746705"/>
            <a:ext cx="5179433" cy="520159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86345" y="3458750"/>
            <a:ext cx="1511554" cy="27260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826345" y="2351658"/>
            <a:ext cx="1648237" cy="320023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4</a:t>
            </a:r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86345" y="4106503"/>
            <a:ext cx="1300634" cy="274149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686345" y="1605075"/>
            <a:ext cx="921495" cy="51288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1397" y="4570722"/>
            <a:ext cx="1315404" cy="259278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5752696" y="1062155"/>
            <a:ext cx="5990896" cy="433783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indent="0">
              <a:buNone/>
            </a:pPr>
            <a:r>
              <a:rPr lang="th-TH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ไปที่</a:t>
            </a: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 </a:t>
            </a:r>
          </a:p>
          <a:p>
            <a:pPr lvl="1"/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Menu 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--&gt; Production Management 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--&gt;</a:t>
            </a: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  <a:sym typeface="Wingdings" pitchFamily="2" charset="2"/>
              </a:rPr>
              <a:t> </a:t>
            </a: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Quality Assurance 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--&gt; General Operation</a:t>
            </a:r>
          </a:p>
          <a:p>
            <a:pPr lvl="1">
              <a:buNone/>
            </a:pPr>
            <a:r>
              <a:rPr lang="en-US" alt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--&gt; DMR </a:t>
            </a:r>
            <a:r>
              <a:rPr lang="en-US" sz="4000" b="1" dirty="0">
                <a:solidFill>
                  <a:schemeClr val="accent1"/>
                </a:solidFill>
                <a:latin typeface="Cordia New" pitchFamily="34" charset="-34"/>
                <a:cs typeface="Cordia New" pitchFamily="34" charset="-34"/>
              </a:rPr>
              <a:t>Processing</a:t>
            </a: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endParaRPr lang="en-US" altLang="en-US" sz="3200" dirty="0">
              <a:solidFill>
                <a:schemeClr val="accent1"/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486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DMR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905860" y="781861"/>
            <a:ext cx="4286140" cy="583874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7" y="687382"/>
            <a:ext cx="7416268" cy="4941931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228812" y="953179"/>
            <a:ext cx="3640803" cy="547399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altLang="en-US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เมื่อเปิดหน้า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DMR Processing</a:t>
            </a:r>
            <a:endParaRPr lang="th-TH" sz="36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</a:endParaRP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en-US" sz="36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DMR Number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ใส่เลข </a:t>
            </a:r>
            <a:r>
              <a:rPr lang="en-US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DMR Number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ที่ได้จาก </a:t>
            </a:r>
            <a:r>
              <a:rPr lang="en-US" sz="3600" b="1" u="sng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dia New" pitchFamily="34" charset="-34"/>
                <a:cs typeface="Cordia New" pitchFamily="34" charset="-34"/>
              </a:rPr>
              <a:t>Failed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ในขั้นตอน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en-US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Inspection Processing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หรือกด รูป      เพื่อ</a:t>
            </a:r>
            <a:r>
              <a:rPr lang="en-US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Search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sz="36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568508" y="1693596"/>
            <a:ext cx="1713954" cy="27260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67865" y="816878"/>
            <a:ext cx="703385" cy="27260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895" y="5447567"/>
            <a:ext cx="419100" cy="276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516" y="2806149"/>
            <a:ext cx="4989175" cy="39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DMR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850211" y="210362"/>
            <a:ext cx="4104432" cy="3920218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120620" y="317099"/>
            <a:ext cx="3658176" cy="370674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เมื่อใส่เลข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DMR Number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จะเป็นรายละเอียดของ</a:t>
            </a:r>
            <a:endParaRPr lang="en-US" sz="3600" b="1" u="sng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dia New" pitchFamily="34" charset="-34"/>
              <a:cs typeface="Cordia New" pitchFamily="34" charset="-34"/>
            </a:endParaRP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สินค้า+จำนวน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en-US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Failed </a:t>
            </a:r>
            <a:r>
              <a:rPr lang="th-TH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จากขั้นตอน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Inspection Processing</a:t>
            </a:r>
            <a:endParaRPr lang="th-TH" sz="36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48" y="953179"/>
            <a:ext cx="7381094" cy="452252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30053" y="1984572"/>
            <a:ext cx="1895661" cy="292635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5827928" y="1984572"/>
            <a:ext cx="1532605" cy="292635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78569" y="1855177"/>
            <a:ext cx="959681" cy="42203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3" name="Straight Arrow Connector 12"/>
          <p:cNvCxnSpPr>
            <a:stCxn id="17" idx="4"/>
          </p:cNvCxnSpPr>
          <p:nvPr/>
        </p:nvCxnSpPr>
        <p:spPr>
          <a:xfrm flipH="1" flipV="1">
            <a:off x="5117374" y="2264653"/>
            <a:ext cx="1381406" cy="1987934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49848" y="1464197"/>
            <a:ext cx="1532605" cy="54338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8017609" y="4424540"/>
            <a:ext cx="3937034" cy="1149033"/>
          </a:xfrm>
          <a:prstGeom prst="wedgeRoundRectCallout">
            <a:avLst>
              <a:gd name="adj1" fmla="val -88578"/>
              <a:gd name="adj2" fmla="val -64965"/>
              <a:gd name="adj3" fmla="val 16667"/>
            </a:avLst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342439" y="4477414"/>
            <a:ext cx="3436357" cy="110696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28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** สถานะของ </a:t>
            </a:r>
            <a:r>
              <a:rPr lang="en-US" sz="28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DMR Number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Open = </a:t>
            </a:r>
            <a:r>
              <a:rPr lang="th-TH" sz="28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ยังจัดการไม่เสร็จสิ้น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28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 </a:t>
            </a:r>
            <a:endParaRPr lang="th-TH" altLang="en-US" sz="36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40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40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0830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4" y="904504"/>
            <a:ext cx="7566330" cy="48379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DMR Processing</a:t>
            </a:r>
          </a:p>
        </p:txBody>
      </p:sp>
      <p:sp>
        <p:nvSpPr>
          <p:cNvPr id="10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302122" y="371677"/>
            <a:ext cx="3766785" cy="5132308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363670" y="526339"/>
            <a:ext cx="3705238" cy="2031022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Click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Accept --&gt; </a:t>
            </a:r>
            <a:r>
              <a:rPr lang="en-US" altLang="en-US" sz="32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Stock</a:t>
            </a:r>
            <a:r>
              <a:rPr lang="en-US" altLang="en-US" sz="32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 --&gt;</a:t>
            </a:r>
            <a:r>
              <a:rPr lang="en-US" altLang="en-US" sz="32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 Detail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Click--&gt; </a:t>
            </a:r>
            <a:r>
              <a:rPr lang="en-US" altLang="en-US" sz="32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  <a:sym typeface="Wingdings 3" panose="05040102010807070707" pitchFamily="18" charset="2"/>
              </a:rPr>
              <a:t> </a:t>
            </a:r>
            <a:r>
              <a:rPr lang="th-TH" altLang="en-US" sz="3200" b="1" u="sng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  <a:sym typeface="Wingdings 3" panose="05040102010807070707" pitchFamily="18" charset="2"/>
              </a:rPr>
              <a:t>ข้าง </a:t>
            </a:r>
            <a:r>
              <a:rPr lang="en-US" altLang="en-US" sz="3200" b="1" u="sng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New </a:t>
            </a:r>
            <a:r>
              <a:rPr lang="th-TH" altLang="en-US" sz="3200" b="1" u="sng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ที่มุมบนซ้าย เลือก </a:t>
            </a:r>
            <a:r>
              <a:rPr lang="en-US" altLang="en-US" sz="3200" b="1" u="sng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Accept-Stock</a:t>
            </a:r>
            <a:endParaRPr lang="th-TH" altLang="en-US" sz="3200" b="1" u="sng" dirty="0">
              <a:solidFill>
                <a:schemeClr val="accent5"/>
              </a:solidFill>
              <a:latin typeface="Cordia New" pitchFamily="34" charset="-34"/>
              <a:cs typeface="Cordia New" pitchFamily="34" charset="-34"/>
              <a:sym typeface="Wingdings" panose="05000000000000000000" pitchFamily="2" charset="2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en-US" altLang="en-US" sz="3200" b="1" u="sng" dirty="0">
              <a:solidFill>
                <a:schemeClr val="accent5"/>
              </a:solidFill>
              <a:latin typeface="Cordia New" pitchFamily="34" charset="-34"/>
              <a:cs typeface="Cordia New" pitchFamily="34" charset="-34"/>
              <a:sym typeface="Wingdings" panose="05000000000000000000" pitchFamily="2" charset="2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เพื่อใส่จำนวนที่ต้องการ </a:t>
            </a:r>
            <a:endParaRPr lang="en-US" altLang="en-US" sz="32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  <a:sym typeface="Wingdings" panose="05000000000000000000" pitchFamily="2" charset="2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Accept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*(Accept 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ในกรณีนี้หมายถึง รวม การ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Reprocess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 /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Rework 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" panose="05000000000000000000" pitchFamily="2" charset="2"/>
              </a:rPr>
              <a:t>ด้วย)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28004" y="1626112"/>
            <a:ext cx="2203393" cy="670705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71537" y="2992513"/>
            <a:ext cx="2203393" cy="330980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168625" y="5474138"/>
            <a:ext cx="5854603" cy="965145"/>
          </a:xfrm>
          <a:prstGeom prst="wedgeRoundRectCallout">
            <a:avLst>
              <a:gd name="adj1" fmla="val -69502"/>
              <a:gd name="adj2" fmla="val -202636"/>
              <a:gd name="adj3" fmla="val 16667"/>
            </a:avLst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4559345" y="5555064"/>
            <a:ext cx="5073161" cy="833139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28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         กรณีใส่จำนวน เราอาจใส่เพียงจำนวนที่ต้องการปล่อยได้</a:t>
            </a:r>
            <a:endParaRPr lang="th-TH" altLang="en-US" sz="28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th-TH" altLang="en-US" sz="28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lang="en-US" altLang="en-US" sz="2800" b="1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altLang="en-US" sz="2800" b="1" noProof="0" dirty="0">
              <a:solidFill>
                <a:schemeClr val="accent1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250" y="1178807"/>
            <a:ext cx="611212" cy="500523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58284" y="1679330"/>
            <a:ext cx="528678" cy="73855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7" y="3438804"/>
            <a:ext cx="2843219" cy="23421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4048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849" y="2191406"/>
            <a:ext cx="3310454" cy="1368000"/>
          </a:xfr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th-TH" sz="4400" dirty="0">
                <a:solidFill>
                  <a:schemeClr val="accent2"/>
                </a:solidFill>
                <a:latin typeface="Cordia New" pitchFamily="34" charset="-34"/>
                <a:cs typeface="Cordia New" pitchFamily="34" charset="-34"/>
              </a:rPr>
              <a:t>หน้า </a:t>
            </a:r>
            <a:r>
              <a:rPr lang="en-US" sz="4400" dirty="0">
                <a:solidFill>
                  <a:schemeClr val="accent2"/>
                </a:solidFill>
                <a:latin typeface="Cordia New" pitchFamily="34" charset="-34"/>
                <a:cs typeface="Cordia New" pitchFamily="34" charset="-34"/>
              </a:rPr>
              <a:t>Home Page </a:t>
            </a:r>
            <a:r>
              <a:rPr lang="th-TH" sz="4400" dirty="0">
                <a:solidFill>
                  <a:schemeClr val="accent2"/>
                </a:solidFill>
                <a:latin typeface="Cordia New" pitchFamily="34" charset="-34"/>
                <a:cs typeface="Cordia New" pitchFamily="34" charset="-34"/>
              </a:rPr>
              <a:t>เมื่อเข้า</a:t>
            </a:r>
            <a:r>
              <a:rPr lang="en-US" sz="4400" dirty="0">
                <a:solidFill>
                  <a:schemeClr val="accent2"/>
                </a:solidFill>
                <a:latin typeface="Cordia New" pitchFamily="34" charset="-34"/>
                <a:cs typeface="Cordia New" pitchFamily="34" charset="-34"/>
              </a:rPr>
              <a:t>login</a:t>
            </a:r>
            <a:r>
              <a:rPr lang="th-TH" sz="4400" dirty="0">
                <a:solidFill>
                  <a:schemeClr val="accent2"/>
                </a:solidFill>
                <a:latin typeface="Cordia New" pitchFamily="34" charset="-34"/>
                <a:cs typeface="Cordia New" pitchFamily="34" charset="-34"/>
              </a:rPr>
              <a:t>เข้ามา</a:t>
            </a:r>
            <a:endParaRPr lang="en-US" sz="4400" dirty="0">
              <a:solidFill>
                <a:schemeClr val="accent2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1" y="744228"/>
            <a:ext cx="7899523" cy="5005880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9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DMR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087568" y="1433146"/>
            <a:ext cx="3562240" cy="29194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258162" y="1717571"/>
            <a:ext cx="3175379" cy="2485152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Reason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  <a:endParaRPr lang="en-US" altLang="en-US" sz="32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เลือกเหตุผลที่ต้องการปล่อย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เช่น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Reprocess</a:t>
            </a:r>
            <a:endParaRPr lang="th-TH" altLang="en-US" sz="32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76" y="967155"/>
            <a:ext cx="7244493" cy="461596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54115" y="3200904"/>
            <a:ext cx="2989385" cy="254473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215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DMR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932235" y="1103290"/>
            <a:ext cx="4034095" cy="385557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2" y="811676"/>
            <a:ext cx="7180019" cy="4594085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074312" y="1351127"/>
            <a:ext cx="3724965" cy="309778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Warehouse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  <a:endParaRPr lang="en-US" altLang="en-US" sz="32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และ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เลือก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 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(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โดยต้องเป็น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Bin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เดียวกับ เอกสาร </a:t>
            </a:r>
            <a:r>
              <a:rPr lang="en-US" altLang="en-US" sz="3200" b="1" dirty="0" err="1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Noncomformance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)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en-US" altLang="en-US" sz="32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69477" y="3227280"/>
            <a:ext cx="3068516" cy="465489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46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DMR Processing</a:t>
            </a:r>
          </a:p>
        </p:txBody>
      </p:sp>
      <p:sp>
        <p:nvSpPr>
          <p:cNvPr id="10" name="Title 3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090790" y="1418632"/>
            <a:ext cx="3469830" cy="2836845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238016" y="1628111"/>
            <a:ext cx="3175379" cy="2124667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* สามารถเพิ่มเติม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Comment 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ได้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เพื่อใส่เหตุผลเพิ่มเติม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en-US" altLang="en-US" sz="32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Comment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en-US" altLang="en-US" sz="32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Save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5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97" y="940776"/>
            <a:ext cx="7402958" cy="472220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828800" y="2013438"/>
            <a:ext cx="1767254" cy="677007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56973" y="2307910"/>
            <a:ext cx="690703" cy="99396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6715" y="1127588"/>
            <a:ext cx="860694" cy="500523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5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7008" y="1449771"/>
            <a:ext cx="8663" cy="10912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25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2" y="826606"/>
            <a:ext cx="10215195" cy="47270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DMR Processing</a:t>
            </a:r>
          </a:p>
        </p:txBody>
      </p:sp>
      <p:sp>
        <p:nvSpPr>
          <p:cNvPr id="10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7454797" y="3595925"/>
            <a:ext cx="4450018" cy="224167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7788935" y="3789449"/>
            <a:ext cx="3588312" cy="2048154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lvl="1" indent="-4572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สามารถดูรายการที่ดำเนินการ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Accept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 แล้ว เพิ่มเติม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โดย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Click </a:t>
            </a:r>
            <a:r>
              <a:rPr lang="en-US" altLang="en-US" sz="3200" b="1" dirty="0">
                <a:solidFill>
                  <a:schemeClr val="accent5"/>
                </a:solidFill>
                <a:latin typeface="Cordia New" pitchFamily="34" charset="-34"/>
                <a:cs typeface="Cordia New" pitchFamily="34" charset="-34"/>
              </a:rPr>
              <a:t>List</a:t>
            </a:r>
            <a:endParaRPr lang="th-TH" altLang="en-US" sz="3200" b="1" dirty="0">
              <a:solidFill>
                <a:schemeClr val="accent5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74208" y="1547446"/>
            <a:ext cx="8556753" cy="132763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101361" y="1934308"/>
            <a:ext cx="650631" cy="30773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45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DMR Processing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 txBox="1">
            <a:spLocks noChangeArrowheads="1"/>
          </p:cNvSpPr>
          <p:nvPr/>
        </p:nvSpPr>
        <p:spPr>
          <a:xfrm>
            <a:off x="8592269" y="1664818"/>
            <a:ext cx="3175379" cy="2086662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เลือก 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Inspector ID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โดย</a:t>
            </a:r>
            <a:r>
              <a:rPr lang="en-US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Click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</a:t>
            </a:r>
            <a:endParaRPr lang="en-US" altLang="en-US" sz="32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และ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th-TH" alt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  <a:sym typeface="Wingdings 3"/>
              </a:rPr>
              <a:t>เลือก ชื่อผู้ดำเนินการ</a:t>
            </a:r>
          </a:p>
          <a:p>
            <a:pPr marL="0" lvl="1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th-TH" altLang="en-US" sz="3200" b="1" dirty="0">
              <a:solidFill>
                <a:schemeClr val="accent3"/>
              </a:solidFill>
              <a:latin typeface="Cordia New" pitchFamily="34" charset="-34"/>
              <a:cs typeface="Cordia New" pitchFamily="34" charset="-34"/>
              <a:sym typeface="Wingdings 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4" y="713270"/>
            <a:ext cx="7758788" cy="492150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575987" y="1866326"/>
            <a:ext cx="1209352" cy="56327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794132" y="2242696"/>
            <a:ext cx="613465" cy="93132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>
            <a:off x="8197255" y="398034"/>
            <a:ext cx="3937034" cy="1816197"/>
          </a:xfrm>
          <a:prstGeom prst="wedgeRoundRectCallout">
            <a:avLst>
              <a:gd name="adj1" fmla="val -109569"/>
              <a:gd name="adj2" fmla="val 39559"/>
              <a:gd name="adj3" fmla="val 16667"/>
            </a:avLst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58896" y="571647"/>
            <a:ext cx="3513825" cy="155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** สถานะของ </a:t>
            </a:r>
            <a:r>
              <a:rPr 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DMR Number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Close = </a:t>
            </a:r>
            <a:r>
              <a:rPr lang="th-TH" sz="3200" b="1" dirty="0">
                <a:solidFill>
                  <a:schemeClr val="accent3"/>
                </a:solidFill>
                <a:latin typeface="Cordia New" pitchFamily="34" charset="-34"/>
                <a:cs typeface="Cordia New" pitchFamily="34" charset="-34"/>
              </a:rPr>
              <a:t>จัดการเสร็จสิ้นแล้ว</a:t>
            </a:r>
          </a:p>
        </p:txBody>
      </p:sp>
      <p:sp>
        <p:nvSpPr>
          <p:cNvPr id="16" name="Title 3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 txBox="1">
            <a:spLocks/>
          </p:cNvSpPr>
          <p:nvPr/>
        </p:nvSpPr>
        <p:spPr>
          <a:xfrm>
            <a:off x="8458896" y="2560798"/>
            <a:ext cx="3513825" cy="32069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Cordia New" pitchFamily="34" charset="-34"/>
              <a:ea typeface="+mn-ea"/>
              <a:cs typeface="Cordia New" pitchFamily="34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037" y="2560798"/>
            <a:ext cx="838148" cy="843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/>
          <p:cNvSpPr/>
          <p:nvPr/>
        </p:nvSpPr>
        <p:spPr>
          <a:xfrm>
            <a:off x="8536974" y="2813490"/>
            <a:ext cx="3597315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**DMR Processing </a:t>
            </a:r>
            <a:endParaRPr lang="th-TH" sz="3200" b="1" dirty="0">
              <a:solidFill>
                <a:schemeClr val="accent2">
                  <a:lumMod val="50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เมื่อ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Save</a:t>
            </a: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แล้ว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u="sng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ไม่สามารถแก้ไขได้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โปรดดูรายละเอียดให้</a:t>
            </a:r>
          </a:p>
          <a:p>
            <a:pPr marL="742950" lvl="0" indent="-7429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ถูกต้องก่อน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Save</a:t>
            </a: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Cordia New" pitchFamily="34" charset="-34"/>
                <a:cs typeface="Cordia New" pitchFamily="34" charset="-34"/>
              </a:rPr>
              <a:t>ทุกครั้ง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134026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52" y="2766219"/>
            <a:ext cx="7442791" cy="1325563"/>
          </a:xfrm>
        </p:spPr>
        <p:txBody>
          <a:bodyPr>
            <a:noAutofit/>
          </a:bodyPr>
          <a:lstStyle/>
          <a:p>
            <a:r>
              <a:rPr lang="th-TH" sz="7200" dirty="0">
                <a:solidFill>
                  <a:schemeClr val="accent5"/>
                </a:solidFill>
              </a:rPr>
              <a:t>+</a:t>
            </a:r>
            <a:r>
              <a:rPr lang="en-US" sz="7200" dirty="0">
                <a:solidFill>
                  <a:schemeClr val="accent5"/>
                </a:solidFill>
              </a:rPr>
              <a:t> </a:t>
            </a:r>
            <a:r>
              <a:rPr lang="en-US" sz="7200" dirty="0">
                <a:solidFill>
                  <a:schemeClr val="accent3"/>
                </a:solidFill>
              </a:rPr>
              <a:t>Thank</a:t>
            </a:r>
            <a:r>
              <a:rPr lang="en-US" sz="7200" dirty="0"/>
              <a:t> </a:t>
            </a:r>
            <a:r>
              <a:rPr lang="en-US" sz="7200" dirty="0">
                <a:solidFill>
                  <a:schemeClr val="accent2"/>
                </a:solidFill>
              </a:rPr>
              <a:t>you </a:t>
            </a:r>
            <a:r>
              <a:rPr lang="th-TH" sz="7200" dirty="0">
                <a:solidFill>
                  <a:schemeClr val="accent5"/>
                </a:solidFill>
              </a:rPr>
              <a:t>+</a:t>
            </a:r>
            <a:endParaRPr lang="en-US" sz="7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4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980443" y="1797269"/>
            <a:ext cx="6255929" cy="3621623"/>
          </a:xfrm>
          <a:prstGeom prst="flowChartProcess">
            <a:avLst/>
          </a:prstGeom>
          <a:solidFill>
            <a:schemeClr val="accent4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A302849-2A9A-47A4-A0EB-5A3FA8BE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55" y="2402871"/>
            <a:ext cx="5780690" cy="2247956"/>
          </a:xfrm>
        </p:spPr>
        <p:txBody>
          <a:bodyPr>
            <a:noAutofit/>
          </a:bodyPr>
          <a:lstStyle/>
          <a:p>
            <a:r>
              <a:rPr lang="en-US" sz="7200" dirty="0"/>
              <a:t>Setup Inspector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9627" y="1005873"/>
            <a:ext cx="1790700" cy="18192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Setup Inspector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5044966" y="388288"/>
            <a:ext cx="6921062" cy="2445975"/>
          </a:xfrm>
        </p:spPr>
        <p:txBody>
          <a:bodyPr wrap="square" anchor="t">
            <a:noAutofit/>
          </a:bodyPr>
          <a:lstStyle/>
          <a:p>
            <a:pPr marL="0" lvl="1" indent="0">
              <a:buNone/>
            </a:pPr>
            <a:r>
              <a:rPr lang="th-TH" altLang="en-US" sz="4000" b="1" dirty="0">
                <a:latin typeface="Cordia New" pitchFamily="34" charset="-34"/>
                <a:cs typeface="Cordia New" pitchFamily="34" charset="-34"/>
              </a:rPr>
              <a:t>ไปที่</a:t>
            </a:r>
            <a:r>
              <a:rPr lang="en-US" altLang="en-US" sz="4000" b="1" dirty="0">
                <a:latin typeface="Cordia New" pitchFamily="34" charset="-34"/>
                <a:cs typeface="Cordia New" pitchFamily="34" charset="-34"/>
              </a:rPr>
              <a:t> </a:t>
            </a:r>
          </a:p>
          <a:p>
            <a:pPr lvl="1"/>
            <a:r>
              <a:rPr lang="en-US" altLang="en-US" sz="4000" b="1" dirty="0">
                <a:latin typeface="Cordia New" pitchFamily="34" charset="-34"/>
                <a:cs typeface="Cordia New" pitchFamily="34" charset="-34"/>
              </a:rPr>
              <a:t>Menu --&gt; Production Management --&gt; Quality Assurance --&gt; Setup --&gt; Inspector</a:t>
            </a:r>
          </a:p>
          <a:p>
            <a:endParaRPr lang="en-US" altLang="en-US" sz="3200" dirty="0"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989"/>
          <a:stretch/>
        </p:blipFill>
        <p:spPr>
          <a:xfrm>
            <a:off x="364422" y="1217033"/>
            <a:ext cx="4657954" cy="4636021"/>
          </a:xfrm>
          <a:prstGeom prst="round1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63" t="1347" r="2820" b="44942"/>
          <a:stretch/>
        </p:blipFill>
        <p:spPr>
          <a:xfrm>
            <a:off x="5627369" y="3295209"/>
            <a:ext cx="5675885" cy="2573328"/>
          </a:xfrm>
          <a:prstGeom prst="roundRect">
            <a:avLst/>
          </a:prstGeom>
        </p:spPr>
      </p:pic>
      <p:sp>
        <p:nvSpPr>
          <p:cNvPr id="2" name="Down Arrow 1"/>
          <p:cNvSpPr/>
          <p:nvPr/>
        </p:nvSpPr>
        <p:spPr>
          <a:xfrm>
            <a:off x="8106908" y="2289886"/>
            <a:ext cx="579927" cy="71604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ounded Rectangle 11"/>
          <p:cNvSpPr/>
          <p:nvPr/>
        </p:nvSpPr>
        <p:spPr>
          <a:xfrm>
            <a:off x="646919" y="3493827"/>
            <a:ext cx="1322558" cy="330826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46058" y="3402625"/>
            <a:ext cx="1322558" cy="274513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6919" y="4150029"/>
            <a:ext cx="1381173" cy="375486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497402" y="1804651"/>
            <a:ext cx="921495" cy="51288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037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" y="33781"/>
            <a:ext cx="5334000" cy="625438"/>
          </a:xfrm>
        </p:spPr>
        <p:txBody>
          <a:bodyPr>
            <a:normAutofit fontScale="90000"/>
          </a:bodyPr>
          <a:lstStyle/>
          <a:p>
            <a:r>
              <a:rPr lang="en-US" dirty="0"/>
              <a:t>Setup Inspector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5044966" y="388288"/>
            <a:ext cx="6921062" cy="2445975"/>
          </a:xfrm>
        </p:spPr>
        <p:txBody>
          <a:bodyPr wrap="square" anchor="t">
            <a:noAutofit/>
          </a:bodyPr>
          <a:lstStyle/>
          <a:p>
            <a:pPr marL="0" lvl="1" indent="0">
              <a:buNone/>
            </a:pPr>
            <a:r>
              <a:rPr lang="th-TH" altLang="en-US" sz="4000" b="1" dirty="0">
                <a:latin typeface="Cordia New" pitchFamily="34" charset="-34"/>
                <a:cs typeface="Cordia New" pitchFamily="34" charset="-34"/>
              </a:rPr>
              <a:t>ไปที่</a:t>
            </a:r>
            <a:r>
              <a:rPr lang="en-US" altLang="en-US" sz="4000" b="1" dirty="0">
                <a:latin typeface="Cordia New" pitchFamily="34" charset="-34"/>
                <a:cs typeface="Cordia New" pitchFamily="34" charset="-34"/>
              </a:rPr>
              <a:t> </a:t>
            </a:r>
          </a:p>
          <a:p>
            <a:pPr lvl="1"/>
            <a:r>
              <a:rPr lang="en-US" altLang="en-US" sz="4000" b="1" dirty="0">
                <a:latin typeface="Cordia New" pitchFamily="34" charset="-34"/>
                <a:cs typeface="Cordia New" pitchFamily="34" charset="-34"/>
              </a:rPr>
              <a:t>Menu --&gt; Production Management --&gt; Quality Assurance --&gt; Setup --&gt; Inspector</a:t>
            </a:r>
          </a:p>
          <a:p>
            <a:endParaRPr lang="en-US" altLang="en-US" sz="3200" dirty="0"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989"/>
          <a:stretch/>
        </p:blipFill>
        <p:spPr>
          <a:xfrm>
            <a:off x="364422" y="1217033"/>
            <a:ext cx="4657954" cy="4636021"/>
          </a:xfrm>
          <a:prstGeom prst="round1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63" t="1347" r="2820" b="44942"/>
          <a:stretch/>
        </p:blipFill>
        <p:spPr>
          <a:xfrm>
            <a:off x="5627369" y="3295209"/>
            <a:ext cx="5675885" cy="2573328"/>
          </a:xfrm>
          <a:prstGeom prst="roundRect">
            <a:avLst/>
          </a:prstGeom>
        </p:spPr>
      </p:pic>
      <p:sp>
        <p:nvSpPr>
          <p:cNvPr id="2" name="Down Arrow 1"/>
          <p:cNvSpPr/>
          <p:nvPr/>
        </p:nvSpPr>
        <p:spPr>
          <a:xfrm>
            <a:off x="8106908" y="2289886"/>
            <a:ext cx="579927" cy="71604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ounded Rectangle 11"/>
          <p:cNvSpPr/>
          <p:nvPr/>
        </p:nvSpPr>
        <p:spPr>
          <a:xfrm>
            <a:off x="646919" y="3493827"/>
            <a:ext cx="1322558" cy="330826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46058" y="3402625"/>
            <a:ext cx="1322558" cy="274513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6919" y="4150029"/>
            <a:ext cx="1381173" cy="375486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b="1" dirty="0">
                <a:solidFill>
                  <a:schemeClr val="accent5">
                    <a:lumMod val="75000"/>
                  </a:schemeClr>
                </a:solidFill>
                <a:latin typeface="Cordia News" panose="020B0304020202020204" pitchFamily="34" charset="-34"/>
                <a:cs typeface="Cordia News" panose="020B0304020202020204" pitchFamily="34" charset="-34"/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497402" y="1804651"/>
            <a:ext cx="921495" cy="51288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000" b="1" dirty="0">
              <a:solidFill>
                <a:schemeClr val="accent5">
                  <a:lumMod val="75000"/>
                </a:schemeClr>
              </a:solidFill>
              <a:latin typeface="Cordia News" panose="020B0304020202020204" pitchFamily="34" charset="-34"/>
              <a:cs typeface="Cordia News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38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spanic Heritage Template_LW.pot  -  AutoRecovered" id="{0019F9B1-4944-4C3D-BD71-31454C82D899}" vid="{3EED11B8-4CEA-4EF8-BEA8-9CD170BA1D8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480248-08AD-4620-9429-5404D9635227}">
  <ds:schemaRefs>
    <ds:schemaRef ds:uri="16c05727-aa75-4e4a-9b5f-8a80a1165891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230e9df3-be65-4c73-a93b-d1236ebd677e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AD7087E-F9AD-4FB2-8304-C563CC8DFA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65C0B3-7604-4D93-9F1C-981C40B442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1718</Words>
  <Application>Microsoft Office PowerPoint</Application>
  <PresentationFormat>Widescreen</PresentationFormat>
  <Paragraphs>511</Paragraphs>
  <Slides>65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Cordia New</vt:lpstr>
      <vt:lpstr>Cordia News</vt:lpstr>
      <vt:lpstr>Segoe UI</vt:lpstr>
      <vt:lpstr>Wingdings</vt:lpstr>
      <vt:lpstr>Wingdings 3</vt:lpstr>
      <vt:lpstr>字魂36号-正文宋楷</vt:lpstr>
      <vt:lpstr>2_Office Theme</vt:lpstr>
      <vt:lpstr>Hello.. Epicor</vt:lpstr>
      <vt:lpstr>PowerPoint Presentation</vt:lpstr>
      <vt:lpstr>PowerPoint Presentation</vt:lpstr>
      <vt:lpstr>Getting Started</vt:lpstr>
      <vt:lpstr>Login User และ Password</vt:lpstr>
      <vt:lpstr>หน้า Home Page เมื่อเข้าloginเข้ามา</vt:lpstr>
      <vt:lpstr>Setup Inspector</vt:lpstr>
      <vt:lpstr>Setup Inspector</vt:lpstr>
      <vt:lpstr>Setup Inspector</vt:lpstr>
      <vt:lpstr>PowerPoint Presentation</vt:lpstr>
      <vt:lpstr>PowerPoint Presentation</vt:lpstr>
      <vt:lpstr>Part on Hand</vt:lpstr>
      <vt:lpstr>Part on Hand</vt:lpstr>
      <vt:lpstr>Part on Hand</vt:lpstr>
      <vt:lpstr>Part on Hand</vt:lpstr>
      <vt:lpstr>Part on Hand</vt:lpstr>
      <vt:lpstr>Part on Hand</vt:lpstr>
      <vt:lpstr>Part on Hand</vt:lpstr>
      <vt:lpstr>Nonconformance</vt:lpstr>
      <vt:lpstr>  Nonconformance</vt:lpstr>
      <vt:lpstr>  Nonconformance</vt:lpstr>
      <vt:lpstr>  Nonconformance</vt:lpstr>
      <vt:lpstr>  Nonconformance</vt:lpstr>
      <vt:lpstr>  Nonconformance</vt:lpstr>
      <vt:lpstr>  Nonconformance</vt:lpstr>
      <vt:lpstr>  Nonconformance</vt:lpstr>
      <vt:lpstr>  Nonconformance</vt:lpstr>
      <vt:lpstr>  Nonconformance</vt:lpstr>
      <vt:lpstr>  Nonconformance</vt:lpstr>
      <vt:lpstr>  Nonconformance</vt:lpstr>
      <vt:lpstr>  Nonconformance</vt:lpstr>
      <vt:lpstr>  Nonconformance</vt:lpstr>
      <vt:lpstr>  Nonconformance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Inspection Processing</vt:lpstr>
      <vt:lpstr>DMR Processing</vt:lpstr>
      <vt:lpstr>DMR Processing</vt:lpstr>
      <vt:lpstr>DMR Processing</vt:lpstr>
      <vt:lpstr>DMR Processing</vt:lpstr>
      <vt:lpstr>DMR Processing</vt:lpstr>
      <vt:lpstr>DMR Processing</vt:lpstr>
      <vt:lpstr>DMR Processing</vt:lpstr>
      <vt:lpstr>DMR Processing</vt:lpstr>
      <vt:lpstr>DMR Processing</vt:lpstr>
      <vt:lpstr>DMR Processing</vt:lpstr>
      <vt:lpstr>+ Thank you 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2021-01-14T05:24:35Z</dcterms:created>
  <dcterms:modified xsi:type="dcterms:W3CDTF">2025-10-22T09:25:43Z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